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sldIdLst>
    <p:sldId id="256" r:id="rId2"/>
  </p:sldIdLst>
  <p:sldSz cx="23399750" cy="28800425"/>
  <p:notesSz cx="6858000" cy="9144000"/>
  <p:defaultTextStyle>
    <a:defPPr>
      <a:defRPr lang="en-US"/>
    </a:defPPr>
    <a:lvl1pPr marL="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1pPr>
    <a:lvl2pPr marL="4139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2pPr>
    <a:lvl3pPr marL="8279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3pPr>
    <a:lvl4pPr marL="12418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4pPr>
    <a:lvl5pPr marL="16558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5pPr>
    <a:lvl6pPr marL="2069749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6pPr>
    <a:lvl7pPr marL="24837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7pPr>
    <a:lvl8pPr marL="28976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8pPr>
    <a:lvl9pPr marL="3311599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FD"/>
    <a:srgbClr val="FBFFFF"/>
    <a:srgbClr val="FBFCFF"/>
    <a:srgbClr val="FFFFFF"/>
    <a:srgbClr val="F0F3FE"/>
    <a:srgbClr val="E6ECFE"/>
    <a:srgbClr val="D1DDFD"/>
    <a:srgbClr val="D3F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1242" y="-18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4713405"/>
            <a:ext cx="19889788" cy="10026815"/>
          </a:xfrm>
        </p:spPr>
        <p:txBody>
          <a:bodyPr anchor="b"/>
          <a:lstStyle>
            <a:lvl1pPr algn="ctr">
              <a:defRPr sz="15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15126892"/>
            <a:ext cx="17549813" cy="6953434"/>
          </a:xfrm>
        </p:spPr>
        <p:txBody>
          <a:bodyPr/>
          <a:lstStyle>
            <a:lvl1pPr marL="0" indent="0" algn="ctr">
              <a:buNone/>
              <a:defRPr sz="6142"/>
            </a:lvl1pPr>
            <a:lvl2pPr marL="1169975" indent="0" algn="ctr">
              <a:buNone/>
              <a:defRPr sz="5118"/>
            </a:lvl2pPr>
            <a:lvl3pPr marL="2339950" indent="0" algn="ctr">
              <a:buNone/>
              <a:defRPr sz="4606"/>
            </a:lvl3pPr>
            <a:lvl4pPr marL="3509924" indent="0" algn="ctr">
              <a:buNone/>
              <a:defRPr sz="4094"/>
            </a:lvl4pPr>
            <a:lvl5pPr marL="4679899" indent="0" algn="ctr">
              <a:buNone/>
              <a:defRPr sz="4094"/>
            </a:lvl5pPr>
            <a:lvl6pPr marL="5849874" indent="0" algn="ctr">
              <a:buNone/>
              <a:defRPr sz="4094"/>
            </a:lvl6pPr>
            <a:lvl7pPr marL="7019849" indent="0" algn="ctr">
              <a:buNone/>
              <a:defRPr sz="4094"/>
            </a:lvl7pPr>
            <a:lvl8pPr marL="8189824" indent="0" algn="ctr">
              <a:buNone/>
              <a:defRPr sz="4094"/>
            </a:lvl8pPr>
            <a:lvl9pPr marL="9359798" indent="0" algn="ctr">
              <a:buNone/>
              <a:defRPr sz="4094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4165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35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7" y="1533356"/>
            <a:ext cx="5045571" cy="2440702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4" y="1533356"/>
            <a:ext cx="14844216" cy="244070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074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687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7" y="7180114"/>
            <a:ext cx="20182284" cy="11980175"/>
          </a:xfrm>
        </p:spPr>
        <p:txBody>
          <a:bodyPr anchor="b"/>
          <a:lstStyle>
            <a:lvl1pPr>
              <a:defRPr sz="15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7" y="19273626"/>
            <a:ext cx="20182284" cy="6300091"/>
          </a:xfrm>
        </p:spPr>
        <p:txBody>
          <a:bodyPr/>
          <a:lstStyle>
            <a:lvl1pPr marL="0" indent="0">
              <a:buNone/>
              <a:defRPr sz="6142">
                <a:solidFill>
                  <a:schemeClr val="tx1"/>
                </a:solidFill>
              </a:defRPr>
            </a:lvl1pPr>
            <a:lvl2pPr marL="1169975" indent="0">
              <a:buNone/>
              <a:defRPr sz="5118">
                <a:solidFill>
                  <a:schemeClr val="tx1">
                    <a:tint val="75000"/>
                  </a:schemeClr>
                </a:solidFill>
              </a:defRPr>
            </a:lvl2pPr>
            <a:lvl3pPr marL="2339950" indent="0">
              <a:buNone/>
              <a:defRPr sz="4606">
                <a:solidFill>
                  <a:schemeClr val="tx1">
                    <a:tint val="75000"/>
                  </a:schemeClr>
                </a:solidFill>
              </a:defRPr>
            </a:lvl3pPr>
            <a:lvl4pPr marL="35099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4pPr>
            <a:lvl5pPr marL="467989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5pPr>
            <a:lvl6pPr marL="584987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6pPr>
            <a:lvl7pPr marL="701984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7pPr>
            <a:lvl8pPr marL="81898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8pPr>
            <a:lvl9pPr marL="9359798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7666780"/>
            <a:ext cx="9944894" cy="1827360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7666780"/>
            <a:ext cx="9944894" cy="1827360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233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533362"/>
            <a:ext cx="20182284" cy="556675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3" y="7060106"/>
            <a:ext cx="9899190" cy="3460049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3" y="10520155"/>
            <a:ext cx="9899190" cy="1547356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4" y="7060106"/>
            <a:ext cx="9947942" cy="3460049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4" y="10520155"/>
            <a:ext cx="9947942" cy="1547356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560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423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905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920028"/>
            <a:ext cx="7547028" cy="67200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4146734"/>
            <a:ext cx="11846123" cy="20466969"/>
          </a:xfrm>
        </p:spPr>
        <p:txBody>
          <a:bodyPr/>
          <a:lstStyle>
            <a:lvl1pPr>
              <a:defRPr sz="8189"/>
            </a:lvl1pPr>
            <a:lvl2pPr>
              <a:defRPr sz="7165"/>
            </a:lvl2pPr>
            <a:lvl3pPr>
              <a:defRPr sz="6142"/>
            </a:lvl3pPr>
            <a:lvl4pPr>
              <a:defRPr sz="5118"/>
            </a:lvl4pPr>
            <a:lvl5pPr>
              <a:defRPr sz="5118"/>
            </a:lvl5pPr>
            <a:lvl6pPr>
              <a:defRPr sz="5118"/>
            </a:lvl6pPr>
            <a:lvl7pPr>
              <a:defRPr sz="5118"/>
            </a:lvl7pPr>
            <a:lvl8pPr>
              <a:defRPr sz="5118"/>
            </a:lvl8pPr>
            <a:lvl9pPr>
              <a:defRPr sz="5118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8640127"/>
            <a:ext cx="7547028" cy="16006905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678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920028"/>
            <a:ext cx="7547028" cy="67200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4146734"/>
            <a:ext cx="11846123" cy="20466969"/>
          </a:xfrm>
        </p:spPr>
        <p:txBody>
          <a:bodyPr anchor="t"/>
          <a:lstStyle>
            <a:lvl1pPr marL="0" indent="0">
              <a:buNone/>
              <a:defRPr sz="8189"/>
            </a:lvl1pPr>
            <a:lvl2pPr marL="1169975" indent="0">
              <a:buNone/>
              <a:defRPr sz="7165"/>
            </a:lvl2pPr>
            <a:lvl3pPr marL="2339950" indent="0">
              <a:buNone/>
              <a:defRPr sz="6142"/>
            </a:lvl3pPr>
            <a:lvl4pPr marL="3509924" indent="0">
              <a:buNone/>
              <a:defRPr sz="5118"/>
            </a:lvl4pPr>
            <a:lvl5pPr marL="4679899" indent="0">
              <a:buNone/>
              <a:defRPr sz="5118"/>
            </a:lvl5pPr>
            <a:lvl6pPr marL="5849874" indent="0">
              <a:buNone/>
              <a:defRPr sz="5118"/>
            </a:lvl6pPr>
            <a:lvl7pPr marL="7019849" indent="0">
              <a:buNone/>
              <a:defRPr sz="5118"/>
            </a:lvl7pPr>
            <a:lvl8pPr marL="8189824" indent="0">
              <a:buNone/>
              <a:defRPr sz="5118"/>
            </a:lvl8pPr>
            <a:lvl9pPr marL="9359798" indent="0">
              <a:buNone/>
              <a:defRPr sz="5118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8640127"/>
            <a:ext cx="7547028" cy="16006905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982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733" y="1533362"/>
            <a:ext cx="20182284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33" y="7666780"/>
            <a:ext cx="20182284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8733" y="26693734"/>
            <a:ext cx="52649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2CD66-35E6-4A1E-BAC1-C460584AE0D6}" type="datetimeFigureOut">
              <a:rPr lang="es-MX" smtClean="0"/>
              <a:t>26/01/2025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1167" y="26693734"/>
            <a:ext cx="7897416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26073" y="26693734"/>
            <a:ext cx="52649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537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defTabSz="2339950" rtl="0" eaLnBrk="1" latinLnBrk="0" hangingPunct="1">
        <a:lnSpc>
          <a:spcPct val="90000"/>
        </a:lnSpc>
        <a:spcBef>
          <a:spcPct val="0"/>
        </a:spcBef>
        <a:buNone/>
        <a:defRPr sz="112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4987" indent="-584987" algn="l" defTabSz="2339950" rtl="0" eaLnBrk="1" latinLnBrk="0" hangingPunct="1">
        <a:lnSpc>
          <a:spcPct val="90000"/>
        </a:lnSpc>
        <a:spcBef>
          <a:spcPts val="2559"/>
        </a:spcBef>
        <a:buFont typeface="Arial" panose="020B0604020202020204" pitchFamily="34" charset="0"/>
        <a:buChar char="•"/>
        <a:defRPr sz="7165" kern="1200">
          <a:solidFill>
            <a:schemeClr val="tx1"/>
          </a:solidFill>
          <a:latin typeface="+mn-lt"/>
          <a:ea typeface="+mn-ea"/>
          <a:cs typeface="+mn-cs"/>
        </a:defRPr>
      </a:lvl1pPr>
      <a:lvl2pPr marL="1754962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6142" kern="1200">
          <a:solidFill>
            <a:schemeClr val="tx1"/>
          </a:solidFill>
          <a:latin typeface="+mn-lt"/>
          <a:ea typeface="+mn-ea"/>
          <a:cs typeface="+mn-cs"/>
        </a:defRPr>
      </a:lvl2pPr>
      <a:lvl3pPr marL="2924937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5118" kern="1200">
          <a:solidFill>
            <a:schemeClr val="tx1"/>
          </a:solidFill>
          <a:latin typeface="+mn-lt"/>
          <a:ea typeface="+mn-ea"/>
          <a:cs typeface="+mn-cs"/>
        </a:defRPr>
      </a:lvl3pPr>
      <a:lvl4pPr marL="4094912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5264887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6434861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604836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774811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944786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1pPr>
      <a:lvl2pPr marL="1169975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2pPr>
      <a:lvl3pPr marL="2339950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3pPr>
      <a:lvl4pPr marL="350992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4679899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584987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019849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18982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359798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0F4980CC-7E25-4B8B-A93C-5A2652AF69A1}"/>
              </a:ext>
            </a:extLst>
          </p:cNvPr>
          <p:cNvSpPr/>
          <p:nvPr/>
        </p:nvSpPr>
        <p:spPr>
          <a:xfrm>
            <a:off x="785502" y="3264112"/>
            <a:ext cx="22077497" cy="3123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endParaRPr lang="es-MX" sz="754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Autores</a:t>
            </a:r>
            <a:r>
              <a:rPr lang="es-MX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MsC. Liyipsi Abreu Martín*, DrC. Arturo Puga García, MsC. Margarita Ramos García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es-MX" sz="172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s-MX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correspondencia: liyipsiabreu@gmail.com</a:t>
            </a:r>
          </a:p>
          <a:p>
            <a:pPr algn="just">
              <a:lnSpc>
                <a:spcPct val="130000"/>
              </a:lnSpc>
            </a:pP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Institución: </a:t>
            </a:r>
            <a:r>
              <a:rPr lang="es-MX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Universidad de Ciencias Médicas. </a:t>
            </a:r>
            <a:r>
              <a:rPr lang="es-MX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Sancti </a:t>
            </a:r>
            <a:r>
              <a:rPr lang="es-MX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Spíritus.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Facultad </a:t>
            </a:r>
            <a:r>
              <a:rPr lang="es-MX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¨Faustino Pérez Hernández¨ Sancti Spíritus.</a:t>
            </a:r>
            <a:endParaRPr lang="es-ES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8498D296-20EF-4FB6-9BC1-7D84086E3C51}"/>
              </a:ext>
            </a:extLst>
          </p:cNvPr>
          <p:cNvSpPr txBox="1"/>
          <p:nvPr/>
        </p:nvSpPr>
        <p:spPr>
          <a:xfrm>
            <a:off x="785501" y="11241145"/>
            <a:ext cx="22130490" cy="5401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s-ES_tradnl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Materiales y métodos: </a:t>
            </a:r>
            <a:r>
              <a:rPr lang="es-ES_tradnl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realizó una investigación desarrollo en la Facultad de Ciencias Medicas de Sancti Spíritus en el curso 2023-2024. Se analizó el programa de la asignatura Ontogenia Humana y SOMA para determinar los contenidos a fines a la salud ambiental y que desde la maya curricular no se podían profundizar a pesar de su impacto en la sociedad. La propuesta fue sometida a criterios de expertos (directivos y metodólogos de la carrera de Medicina</a:t>
            </a:r>
            <a:r>
              <a:rPr lang="es-ES_tradnl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para la correspondiente validación.</a:t>
            </a:r>
            <a:endParaRPr lang="es-ES_tradnl" sz="3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Aft>
                <a:spcPts val="754"/>
              </a:spcAft>
            </a:pPr>
            <a:endParaRPr lang="es-MX" sz="36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ES_tradnl" sz="3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32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es-MX" sz="284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785501" y="25975036"/>
            <a:ext cx="21960488" cy="2825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Conclusiones: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propuesta fue validada por los expertos como factible y pertinente por responder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una necesidad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teórico, práctica y social, Además, contribuye a la formación investigativa de los estudiantes y docentes implicados en el </a:t>
            </a:r>
            <a:r>
              <a:rPr lang="es-MX" sz="3600" dirty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Proceso Docente </a:t>
            </a:r>
            <a:r>
              <a:rPr lang="es-MX" sz="3600" dirty="0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Educativo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adquisición de los conocimientos de la asignatura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Ontogenia Humana y SOMA.</a:t>
            </a:r>
            <a:endParaRPr lang="es-ES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668492" y="14611299"/>
            <a:ext cx="22077497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s-ES_tradnl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Resultados</a:t>
            </a: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acuerdo al análisis del programa y las necesidades del desarrollo humano desde un enfoque clínico epidemiológico, docente e investigativo, se identificaron los temas a tratar en el curso optativo y se diseñó el programa con una duración de 30 horas estructurado en tres temas, con carácter </a:t>
            </a:r>
            <a:r>
              <a:rPr lang="es-ES" sz="36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semi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-presencial, para motivar al estudiante a investigar y presentar su crecimiento desde la búsqueda.</a:t>
            </a:r>
            <a:endParaRPr lang="es-ES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785501" y="2100575"/>
            <a:ext cx="2005963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Título</a:t>
            </a:r>
            <a:r>
              <a:rPr lang="es-E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Curso optativo 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una vía de relación entre las Ciencias Básicas Biomédicas y la Estrategia una salud</a:t>
            </a:r>
            <a:r>
              <a:rPr lang="es-ES" sz="3600" dirty="0"/>
              <a:t>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069" y="127811"/>
            <a:ext cx="20786413" cy="153140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785501" y="6540672"/>
            <a:ext cx="22077497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Introducción: </a:t>
            </a:r>
            <a:r>
              <a:rPr lang="es-MX" sz="3600" dirty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lang="es-MX" sz="3600" dirty="0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</a:t>
            </a:r>
            <a:r>
              <a:rPr lang="es-ES" sz="3600" dirty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Estrategia Sanitaria Cubana con enfoque a  UNA SALUD para el desarrollo sostenible</a:t>
            </a:r>
            <a:r>
              <a:rPr lang="es-MX" sz="3600" dirty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permite a la Educación Ambiental constituir un área formativa indispensable para potenciar el Proceso Docente Educativo en las universidades. Los cursos </a:t>
            </a:r>
            <a:r>
              <a:rPr lang="es-MX" sz="3600" dirty="0" smtClean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optativos 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tienen como propósito ampliar y actualizar a los futuros egresados sobre temas científicos relacionados con la profesión. </a:t>
            </a:r>
            <a:endParaRPr lang="es-MX" sz="36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ES_tradnl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Objetivo:</a:t>
            </a:r>
            <a:r>
              <a:rPr lang="es-ES_tradnl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proponer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programa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curso optativo 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Acción del medio ambiente en el desarrollo 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humano,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cuyos contenidos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constituyen base científica en la impartición de la asignatura Ontogenia Humana y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SOMA en primer año de la carrera de Medicina. </a:t>
            </a:r>
            <a:endParaRPr lang="es-MX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240177"/>
              </p:ext>
            </p:extLst>
          </p:nvPr>
        </p:nvGraphicFramePr>
        <p:xfrm>
          <a:off x="798797" y="17548588"/>
          <a:ext cx="22050903" cy="7798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48384"/>
                <a:gridCol w="1501495"/>
                <a:gridCol w="1501495"/>
                <a:gridCol w="1646374"/>
                <a:gridCol w="1714867"/>
                <a:gridCol w="3002989"/>
                <a:gridCol w="3735299"/>
              </a:tblGrid>
              <a:tr h="5451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TEMAS </a:t>
                      </a:r>
                      <a:endParaRPr lang="es-ES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</a:t>
                      </a:r>
                      <a:endParaRPr lang="es-ES" sz="2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</a:t>
                      </a:r>
                      <a:endParaRPr lang="es-ES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</a:t>
                      </a:r>
                      <a:endParaRPr lang="es-ES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s-ES" sz="2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de horas </a:t>
                      </a:r>
                      <a:endParaRPr lang="es-ES" sz="2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Profesor/a</a:t>
                      </a:r>
                      <a:endParaRPr lang="es-ES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1806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 1. Desarrollo ontogénico del ser humano.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29540" algn="l"/>
                        </a:tabLst>
                      </a:pPr>
                      <a:r>
                        <a:rPr lang="es-ES" sz="28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Acción del ambiente en el desarrollo humano. Clasificación y modos de actuación asociados con alteraciones del desarrollo.</a:t>
                      </a:r>
                      <a:endParaRPr lang="es-ES" sz="2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MsC. Liyipsi Abreu Martín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Profesor auxiliar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6355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 2. Medios diagnósticos utilizados para el seguimiento y control del desarrollo prenatal y el SOMA. </a:t>
                      </a:r>
                      <a:endParaRPr lang="es-ES" sz="2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MsC. Margarita Ramos García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Profesor auxiliar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6355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 3. Medidas higiénico-epidemiológicas para evitar alteraciones del desarrollo.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Prevención a nivel de comunidad.</a:t>
                      </a:r>
                      <a:endParaRPr lang="es-ES" sz="2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DrC. Arturo Puga García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Profesor titular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451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Temas. 1,2</a:t>
                      </a:r>
                      <a:r>
                        <a:rPr lang="es-ES" sz="2800" b="0" baseline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</a:t>
                      </a:r>
                      <a:r>
                        <a:rPr lang="es-ES" sz="2800" b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endParaRPr lang="es-ES" sz="2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Claustro docente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7116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Trabajo Final</a:t>
                      </a:r>
                      <a:endParaRPr lang="es-ES" sz="28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Claustro docente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451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endParaRPr lang="es-ES" sz="2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CuadroTexto 1"/>
          <p:cNvSpPr txBox="1"/>
          <p:nvPr/>
        </p:nvSpPr>
        <p:spPr>
          <a:xfrm flipH="1">
            <a:off x="907069" y="25431766"/>
            <a:ext cx="16237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Leyenda: C. Conferencia, DC. Debate científico, TI. Trabajo independiente, E. Evaluación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81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917</TotalTime>
  <Words>516</Words>
  <Application>Microsoft Office PowerPoint</Application>
  <PresentationFormat>Personalizado</PresentationFormat>
  <Paragraphs>67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Y ALBERTO</dc:creator>
  <cp:lastModifiedBy>Liyipsi</cp:lastModifiedBy>
  <cp:revision>171</cp:revision>
  <dcterms:created xsi:type="dcterms:W3CDTF">2022-09-22T20:53:39Z</dcterms:created>
  <dcterms:modified xsi:type="dcterms:W3CDTF">2025-01-26T02:25:11Z</dcterms:modified>
</cp:coreProperties>
</file>