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404050" cy="43205400"/>
  <p:notesSz cx="6858000" cy="9144000"/>
  <p:defaultTextStyle>
    <a:defPPr>
      <a:defRPr lang="es-ES"/>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3608">
          <p15:clr>
            <a:srgbClr val="A4A3A4"/>
          </p15:clr>
        </p15:guide>
        <p15:guide id="2" pos="102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30" d="100"/>
          <a:sy n="30" d="100"/>
        </p:scale>
        <p:origin x="-228" y="5340"/>
      </p:cViewPr>
      <p:guideLst>
        <p:guide orient="horz" pos="13608"/>
        <p:guide pos="1020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2430304" y="13421680"/>
            <a:ext cx="27543443" cy="9261158"/>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4860608" y="24483060"/>
            <a:ext cx="22682835" cy="11041380"/>
          </a:xfr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15/04/2025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15/04/2025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3492936" y="1730222"/>
            <a:ext cx="7290911" cy="36864608"/>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620203" y="1730222"/>
            <a:ext cx="21332666" cy="3686460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15/04/2025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15/04/2025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559696" y="27763473"/>
            <a:ext cx="27543443" cy="8581073"/>
          </a:xfrm>
        </p:spPr>
        <p:txBody>
          <a:bodyPr anchor="t"/>
          <a:lstStyle>
            <a:lvl1pPr algn="l">
              <a:defRPr sz="189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2559696" y="18312295"/>
            <a:ext cx="27543443" cy="9451178"/>
          </a:xfrm>
        </p:spPr>
        <p:txBody>
          <a:bodyPr anchor="b"/>
          <a:lstStyle>
            <a:lvl1pPr marL="0" indent="0">
              <a:buNone/>
              <a:defRPr sz="9500">
                <a:solidFill>
                  <a:schemeClr val="tx1">
                    <a:tint val="75000"/>
                  </a:schemeClr>
                </a:solidFill>
              </a:defRPr>
            </a:lvl1pPr>
            <a:lvl2pPr marL="2160270" indent="0">
              <a:buNone/>
              <a:defRPr sz="8500">
                <a:solidFill>
                  <a:schemeClr val="tx1">
                    <a:tint val="75000"/>
                  </a:schemeClr>
                </a:solidFill>
              </a:defRPr>
            </a:lvl2pPr>
            <a:lvl3pPr marL="4320540" indent="0">
              <a:buNone/>
              <a:defRPr sz="7600">
                <a:solidFill>
                  <a:schemeClr val="tx1">
                    <a:tint val="75000"/>
                  </a:schemeClr>
                </a:solidFill>
              </a:defRPr>
            </a:lvl3pPr>
            <a:lvl4pPr marL="6480810" indent="0">
              <a:buNone/>
              <a:defRPr sz="6600">
                <a:solidFill>
                  <a:schemeClr val="tx1">
                    <a:tint val="75000"/>
                  </a:schemeClr>
                </a:solidFill>
              </a:defRPr>
            </a:lvl4pPr>
            <a:lvl5pPr marL="8641080" indent="0">
              <a:buNone/>
              <a:defRPr sz="6600">
                <a:solidFill>
                  <a:schemeClr val="tx1">
                    <a:tint val="75000"/>
                  </a:schemeClr>
                </a:solidFill>
              </a:defRPr>
            </a:lvl5pPr>
            <a:lvl6pPr marL="10801350" indent="0">
              <a:buNone/>
              <a:defRPr sz="6600">
                <a:solidFill>
                  <a:schemeClr val="tx1">
                    <a:tint val="75000"/>
                  </a:schemeClr>
                </a:solidFill>
              </a:defRPr>
            </a:lvl6pPr>
            <a:lvl7pPr marL="12961620" indent="0">
              <a:buNone/>
              <a:defRPr sz="6600">
                <a:solidFill>
                  <a:schemeClr val="tx1">
                    <a:tint val="75000"/>
                  </a:schemeClr>
                </a:solidFill>
              </a:defRPr>
            </a:lvl7pPr>
            <a:lvl8pPr marL="15121890" indent="0">
              <a:buNone/>
              <a:defRPr sz="6600">
                <a:solidFill>
                  <a:schemeClr val="tx1">
                    <a:tint val="75000"/>
                  </a:schemeClr>
                </a:solidFill>
              </a:defRPr>
            </a:lvl8pPr>
            <a:lvl9pPr marL="17282160" indent="0">
              <a:buNone/>
              <a:defRPr sz="66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15/04/2025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620202" y="10081263"/>
            <a:ext cx="14311789" cy="28513567"/>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16472059" y="10081263"/>
            <a:ext cx="14311789" cy="28513567"/>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15/04/2025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620203" y="9671212"/>
            <a:ext cx="14317416"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1620203" y="13701713"/>
            <a:ext cx="14317416"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16460809" y="9671212"/>
            <a:ext cx="14323040"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16460809" y="13701713"/>
            <a:ext cx="14323040"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15/04/2025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15/04/2025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15/04/2025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20204" y="1720215"/>
            <a:ext cx="10660709" cy="7320915"/>
          </a:xfrm>
        </p:spPr>
        <p:txBody>
          <a:bodyPr anchor="b"/>
          <a:lstStyle>
            <a:lvl1pPr algn="l">
              <a:defRPr sz="95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12669083" y="1720218"/>
            <a:ext cx="18114764" cy="36874612"/>
          </a:xfrm>
        </p:spPr>
        <p:txBody>
          <a:bodyPr/>
          <a:lstStyle>
            <a:lvl1pPr>
              <a:defRPr sz="15100"/>
            </a:lvl1pPr>
            <a:lvl2pPr>
              <a:defRPr sz="13200"/>
            </a:lvl2pPr>
            <a:lvl3pPr>
              <a:defRPr sz="11300"/>
            </a:lvl3pPr>
            <a:lvl4pPr>
              <a:defRPr sz="9500"/>
            </a:lvl4pPr>
            <a:lvl5pPr>
              <a:defRPr sz="9500"/>
            </a:lvl5pPr>
            <a:lvl6pPr>
              <a:defRPr sz="9500"/>
            </a:lvl6pPr>
            <a:lvl7pPr>
              <a:defRPr sz="9500"/>
            </a:lvl7pPr>
            <a:lvl8pPr>
              <a:defRPr sz="9500"/>
            </a:lvl8pPr>
            <a:lvl9pPr>
              <a:defRPr sz="9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1620204" y="9041133"/>
            <a:ext cx="10660709" cy="29553697"/>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15/04/2025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51421" y="30243780"/>
            <a:ext cx="19442430" cy="3570449"/>
          </a:xfrm>
        </p:spPr>
        <p:txBody>
          <a:bodyPr anchor="b"/>
          <a:lstStyle>
            <a:lvl1pPr algn="l">
              <a:defRPr sz="95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6351421" y="3860483"/>
            <a:ext cx="19442430" cy="25923240"/>
          </a:xfrm>
        </p:spPr>
        <p:txBody>
          <a:bodyPr/>
          <a:lstStyle>
            <a:lvl1pPr marL="0" indent="0">
              <a:buNone/>
              <a:defRPr sz="15100"/>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endParaRPr lang="es-ES"/>
          </a:p>
        </p:txBody>
      </p:sp>
      <p:sp>
        <p:nvSpPr>
          <p:cNvPr id="4" name="3 Marcador de texto"/>
          <p:cNvSpPr>
            <a:spLocks noGrp="1"/>
          </p:cNvSpPr>
          <p:nvPr>
            <p:ph type="body" sz="half" idx="2"/>
          </p:nvPr>
        </p:nvSpPr>
        <p:spPr>
          <a:xfrm>
            <a:off x="6351421" y="33814229"/>
            <a:ext cx="19442430" cy="5070631"/>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15/04/2025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620203" y="1730219"/>
            <a:ext cx="29163645" cy="7200900"/>
          </a:xfrm>
          <a:prstGeom prst="rect">
            <a:avLst/>
          </a:prstGeom>
        </p:spPr>
        <p:txBody>
          <a:bodyPr vert="horz" lIns="432054" tIns="216027" rIns="432054" bIns="216027"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620203" y="10081263"/>
            <a:ext cx="29163645" cy="28513567"/>
          </a:xfrm>
          <a:prstGeom prst="rect">
            <a:avLst/>
          </a:prstGeom>
        </p:spPr>
        <p:txBody>
          <a:bodyPr vert="horz" lIns="432054" tIns="216027" rIns="432054" bIns="216027"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1620203" y="40045008"/>
            <a:ext cx="7560945" cy="2300288"/>
          </a:xfrm>
          <a:prstGeom prst="rect">
            <a:avLst/>
          </a:prstGeom>
        </p:spPr>
        <p:txBody>
          <a:bodyPr vert="horz" lIns="432054" tIns="216027" rIns="432054" bIns="216027" rtlCol="0" anchor="ctr"/>
          <a:lstStyle>
            <a:lvl1pPr algn="l">
              <a:defRPr sz="5700">
                <a:solidFill>
                  <a:schemeClr val="tx1">
                    <a:tint val="75000"/>
                  </a:schemeClr>
                </a:solidFill>
              </a:defRPr>
            </a:lvl1pPr>
          </a:lstStyle>
          <a:p>
            <a:fld id="{7A847CFC-816F-41D0-AAC0-9BF4FEBC753E}" type="datetimeFigureOut">
              <a:rPr lang="es-ES" smtClean="0"/>
              <a:pPr/>
              <a:t>15/04/2025</a:t>
            </a:fld>
            <a:endParaRPr lang="es-ES"/>
          </a:p>
        </p:txBody>
      </p:sp>
      <p:sp>
        <p:nvSpPr>
          <p:cNvPr id="5" name="4 Marcador de pie de página"/>
          <p:cNvSpPr>
            <a:spLocks noGrp="1"/>
          </p:cNvSpPr>
          <p:nvPr>
            <p:ph type="ftr" sz="quarter" idx="3"/>
          </p:nvPr>
        </p:nvSpPr>
        <p:spPr>
          <a:xfrm>
            <a:off x="11071384" y="40045008"/>
            <a:ext cx="10261283" cy="2300288"/>
          </a:xfrm>
          <a:prstGeom prst="rect">
            <a:avLst/>
          </a:prstGeom>
        </p:spPr>
        <p:txBody>
          <a:bodyPr vert="horz" lIns="432054" tIns="216027" rIns="432054" bIns="216027" rtlCol="0" anchor="ctr"/>
          <a:lstStyle>
            <a:lvl1pPr algn="ctr">
              <a:defRPr sz="57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23222903" y="40045008"/>
            <a:ext cx="7560945" cy="2300288"/>
          </a:xfrm>
          <a:prstGeom prst="rect">
            <a:avLst/>
          </a:prstGeom>
        </p:spPr>
        <p:txBody>
          <a:bodyPr vert="horz" lIns="432054" tIns="216027" rIns="432054" bIns="216027" rtlCol="0" anchor="ctr"/>
          <a:lstStyle>
            <a:lvl1pPr algn="r">
              <a:defRPr sz="57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20540" rtl="0" eaLnBrk="1" latinLnBrk="0" hangingPunct="1">
        <a:spcBef>
          <a:spcPct val="0"/>
        </a:spcBef>
        <a:buNone/>
        <a:defRPr sz="20800" kern="1200">
          <a:solidFill>
            <a:schemeClr val="tx1"/>
          </a:solidFill>
          <a:latin typeface="+mj-lt"/>
          <a:ea typeface="+mj-ea"/>
          <a:cs typeface="+mj-cs"/>
        </a:defRPr>
      </a:lvl1pPr>
    </p:titleStyle>
    <p:bodyStyle>
      <a:lvl1pPr marL="1620203" indent="-1620203" algn="l" defTabSz="432054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510439" indent="-1350169" algn="l" defTabSz="4320540" rtl="0" eaLnBrk="1" latinLnBrk="0" hangingPunct="1">
        <a:spcBef>
          <a:spcPct val="20000"/>
        </a:spcBef>
        <a:buFont typeface="Arial" pitchFamily="34" charset="0"/>
        <a:buChar char="–"/>
        <a:defRPr sz="13200" kern="1200">
          <a:solidFill>
            <a:schemeClr val="tx1"/>
          </a:solidFill>
          <a:latin typeface="+mn-lt"/>
          <a:ea typeface="+mn-ea"/>
          <a:cs typeface="+mn-cs"/>
        </a:defRPr>
      </a:lvl2pPr>
      <a:lvl3pPr marL="5400675" indent="-1080135" algn="l" defTabSz="432054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6094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72121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8148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404175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20202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36229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s-ES"/>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hyperlink" Target="mailto:roclan2424@gmail.com" TargetMode="Externa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29069" y="1742936"/>
            <a:ext cx="19931202" cy="1446550"/>
          </a:xfrm>
          <a:prstGeom prst="rect">
            <a:avLst/>
          </a:prstGeom>
        </p:spPr>
        <p:txBody>
          <a:bodyPr wrap="square">
            <a:spAutoFit/>
          </a:bodyPr>
          <a:lstStyle/>
          <a:p>
            <a:pPr algn="ctr"/>
            <a:r>
              <a:rPr lang="es-ES" sz="4400" i="1" dirty="0" smtClean="0">
                <a:latin typeface="Arial" pitchFamily="34" charset="0"/>
                <a:cs typeface="Arial" pitchFamily="34" charset="0"/>
              </a:rPr>
              <a:t>Aplicación histológica en correlación radiológica y anatómica del hematoma </a:t>
            </a:r>
            <a:r>
              <a:rPr lang="es-ES" sz="4400" i="1" dirty="0" err="1" smtClean="0">
                <a:latin typeface="Arial" pitchFamily="34" charset="0"/>
                <a:cs typeface="Arial" pitchFamily="34" charset="0"/>
              </a:rPr>
              <a:t>subdural</a:t>
            </a:r>
            <a:r>
              <a:rPr lang="es-ES" sz="4400" i="1" dirty="0" smtClean="0">
                <a:latin typeface="Arial" pitchFamily="34" charset="0"/>
                <a:cs typeface="Arial" pitchFamily="34" charset="0"/>
              </a:rPr>
              <a:t> crónico: Informe de un caso.</a:t>
            </a:r>
            <a:endParaRPr lang="es-ES" sz="4400" i="1" dirty="0">
              <a:latin typeface="Arial" pitchFamily="34" charset="0"/>
              <a:cs typeface="Arial" pitchFamily="34" charset="0"/>
            </a:endParaRPr>
          </a:p>
        </p:txBody>
      </p:sp>
      <p:sp>
        <p:nvSpPr>
          <p:cNvPr id="7" name="6 Rectángulo"/>
          <p:cNvSpPr/>
          <p:nvPr/>
        </p:nvSpPr>
        <p:spPr>
          <a:xfrm>
            <a:off x="628541" y="2743068"/>
            <a:ext cx="31004092" cy="2554545"/>
          </a:xfrm>
          <a:prstGeom prst="rect">
            <a:avLst/>
          </a:prstGeom>
        </p:spPr>
        <p:txBody>
          <a:bodyPr wrap="square">
            <a:spAutoFit/>
          </a:bodyPr>
          <a:lstStyle/>
          <a:p>
            <a:r>
              <a:rPr lang="es-ES" sz="4000" b="1" dirty="0" smtClean="0">
                <a:latin typeface="Arial" pitchFamily="34" charset="0"/>
                <a:cs typeface="Arial" pitchFamily="34" charset="0"/>
              </a:rPr>
              <a:t>Autores:</a:t>
            </a:r>
          </a:p>
          <a:p>
            <a:pPr algn="just"/>
            <a:r>
              <a:rPr lang="es-ES" sz="4000" dirty="0" smtClean="0">
                <a:latin typeface="Arial" pitchFamily="34" charset="0"/>
                <a:cs typeface="Arial" pitchFamily="34" charset="0"/>
              </a:rPr>
              <a:t>Dra. Lisneydi Alfonso Gómez. Dra. C. Gretel Mosquera Betancourt. </a:t>
            </a:r>
            <a:r>
              <a:rPr lang="es-ES" sz="4000" dirty="0" err="1" smtClean="0">
                <a:latin typeface="Arial" pitchFamily="34" charset="0"/>
                <a:cs typeface="Arial" pitchFamily="34" charset="0"/>
              </a:rPr>
              <a:t>Est.</a:t>
            </a:r>
            <a:r>
              <a:rPr lang="es-ES" sz="4000" dirty="0" smtClean="0">
                <a:latin typeface="Arial" pitchFamily="34" charset="0"/>
                <a:cs typeface="Arial" pitchFamily="34" charset="0"/>
              </a:rPr>
              <a:t> Santa Teresa Ramos Vega. </a:t>
            </a:r>
            <a:r>
              <a:rPr lang="es-ES" sz="4000" dirty="0" err="1" smtClean="0">
                <a:latin typeface="Arial" pitchFamily="34" charset="0"/>
                <a:cs typeface="Arial" pitchFamily="34" charset="0"/>
              </a:rPr>
              <a:t>Est.</a:t>
            </a:r>
            <a:r>
              <a:rPr lang="es-ES" sz="4000" dirty="0" smtClean="0">
                <a:latin typeface="Arial" pitchFamily="34" charset="0"/>
                <a:cs typeface="Arial" pitchFamily="34" charset="0"/>
              </a:rPr>
              <a:t> Julio César </a:t>
            </a:r>
            <a:r>
              <a:rPr lang="es-ES" sz="4000" dirty="0" err="1" smtClean="0">
                <a:latin typeface="Arial" pitchFamily="34" charset="0"/>
                <a:cs typeface="Arial" pitchFamily="34" charset="0"/>
              </a:rPr>
              <a:t>Villafaña</a:t>
            </a:r>
            <a:r>
              <a:rPr lang="es-ES" sz="4000" dirty="0" smtClean="0">
                <a:latin typeface="Arial" pitchFamily="34" charset="0"/>
                <a:cs typeface="Arial" pitchFamily="34" charset="0"/>
              </a:rPr>
              <a:t> Bolaños. </a:t>
            </a:r>
          </a:p>
          <a:p>
            <a:pPr algn="just"/>
            <a:r>
              <a:rPr lang="es-ES" sz="4000" dirty="0" smtClean="0">
                <a:latin typeface="Arial" pitchFamily="34" charset="0"/>
                <a:cs typeface="Arial" pitchFamily="34" charset="0"/>
              </a:rPr>
              <a:t>Correo para correspondencia: </a:t>
            </a:r>
            <a:r>
              <a:rPr lang="es-VE" sz="4000" dirty="0" smtClean="0">
                <a:latin typeface="Arial" pitchFamily="34" charset="0"/>
                <a:cs typeface="Arial" pitchFamily="34" charset="0"/>
                <a:hlinkClick r:id="rId2"/>
              </a:rPr>
              <a:t>roclan2424@gmail.com</a:t>
            </a:r>
            <a:r>
              <a:rPr lang="es-VE" sz="4000" dirty="0" smtClean="0">
                <a:latin typeface="Arial" pitchFamily="34" charset="0"/>
                <a:cs typeface="Arial" pitchFamily="34" charset="0"/>
              </a:rPr>
              <a:t> </a:t>
            </a:r>
          </a:p>
          <a:p>
            <a:pPr algn="just"/>
            <a:r>
              <a:rPr lang="es-VE" sz="4000" dirty="0" smtClean="0">
                <a:latin typeface="Arial" pitchFamily="34" charset="0"/>
                <a:cs typeface="Arial" pitchFamily="34" charset="0"/>
              </a:rPr>
              <a:t>Institución ejecutora principal: UCM de Camagüey. </a:t>
            </a:r>
            <a:endParaRPr lang="es-MX" sz="4000" dirty="0">
              <a:latin typeface="Arial" pitchFamily="34" charset="0"/>
              <a:cs typeface="Arial" pitchFamily="34" charset="0"/>
            </a:endParaRPr>
          </a:p>
        </p:txBody>
      </p:sp>
      <p:sp>
        <p:nvSpPr>
          <p:cNvPr id="8" name="7 Rectángulo"/>
          <p:cNvSpPr/>
          <p:nvPr/>
        </p:nvSpPr>
        <p:spPr>
          <a:xfrm>
            <a:off x="485665" y="5672026"/>
            <a:ext cx="14636811" cy="28284666"/>
          </a:xfrm>
          <a:prstGeom prst="rect">
            <a:avLst/>
          </a:prstGeom>
        </p:spPr>
        <p:txBody>
          <a:bodyPr wrap="square">
            <a:spAutoFit/>
          </a:bodyPr>
          <a:lstStyle/>
          <a:p>
            <a:pPr algn="just">
              <a:lnSpc>
                <a:spcPct val="150000"/>
              </a:lnSpc>
              <a:spcBef>
                <a:spcPts val="600"/>
              </a:spcBef>
              <a:spcAft>
                <a:spcPts val="600"/>
              </a:spcAft>
            </a:pPr>
            <a:r>
              <a:rPr lang="en-US" sz="3600" b="1" dirty="0" err="1" smtClean="0">
                <a:latin typeface="Arial" pitchFamily="34" charset="0"/>
                <a:cs typeface="Arial" pitchFamily="34" charset="0"/>
              </a:rPr>
              <a:t>Introducción</a:t>
            </a:r>
            <a:r>
              <a:rPr lang="en-US" sz="3600" b="1" dirty="0" smtClean="0">
                <a:latin typeface="Arial" pitchFamily="34" charset="0"/>
                <a:cs typeface="Arial" pitchFamily="34" charset="0"/>
              </a:rPr>
              <a:t>: </a:t>
            </a:r>
            <a:r>
              <a:rPr lang="es-ES" sz="3600" dirty="0" smtClean="0">
                <a:latin typeface="Arial" pitchFamily="34" charset="0"/>
                <a:cs typeface="Arial" pitchFamily="34" charset="0"/>
              </a:rPr>
              <a:t>El hematoma </a:t>
            </a:r>
            <a:r>
              <a:rPr lang="es-ES" sz="3600" dirty="0" err="1" smtClean="0">
                <a:latin typeface="Arial" pitchFamily="34" charset="0"/>
                <a:cs typeface="Arial" pitchFamily="34" charset="0"/>
              </a:rPr>
              <a:t>subdural</a:t>
            </a:r>
            <a:r>
              <a:rPr lang="es-ES" sz="3600" dirty="0" smtClean="0">
                <a:latin typeface="Arial" pitchFamily="34" charset="0"/>
                <a:cs typeface="Arial" pitchFamily="34" charset="0"/>
              </a:rPr>
              <a:t> crónico (HSC) representa cerca del 10 % de todos los hematomas intracraneales y se estima que en los años venideros se convertirá en el primero, encabezando esta lista sobre los tumores metastásicos y primarios. Se define como una colección de sustancias de degradación </a:t>
            </a:r>
            <a:r>
              <a:rPr lang="es-ES" sz="3600" dirty="0" err="1" smtClean="0">
                <a:latin typeface="Arial" pitchFamily="34" charset="0"/>
                <a:cs typeface="Arial" pitchFamily="34" charset="0"/>
              </a:rPr>
              <a:t>hemática</a:t>
            </a:r>
            <a:r>
              <a:rPr lang="es-ES" sz="3600" dirty="0" smtClean="0">
                <a:latin typeface="Arial" pitchFamily="34" charset="0"/>
                <a:cs typeface="Arial" pitchFamily="34" charset="0"/>
              </a:rPr>
              <a:t> ubicado en el espacio </a:t>
            </a:r>
            <a:r>
              <a:rPr lang="es-ES" sz="3600" dirty="0" err="1" smtClean="0">
                <a:latin typeface="Arial" pitchFamily="34" charset="0"/>
                <a:cs typeface="Arial" pitchFamily="34" charset="0"/>
              </a:rPr>
              <a:t>subdural</a:t>
            </a:r>
            <a:r>
              <a:rPr lang="es-ES" sz="3600" dirty="0" smtClean="0">
                <a:latin typeface="Arial" pitchFamily="34" charset="0"/>
                <a:cs typeface="Arial" pitchFamily="34" charset="0"/>
              </a:rPr>
              <a:t>.</a:t>
            </a:r>
          </a:p>
          <a:p>
            <a:pPr algn="just">
              <a:lnSpc>
                <a:spcPct val="150000"/>
              </a:lnSpc>
              <a:spcBef>
                <a:spcPts val="600"/>
              </a:spcBef>
              <a:spcAft>
                <a:spcPts val="600"/>
              </a:spcAft>
            </a:pPr>
            <a:r>
              <a:rPr lang="es-ES" sz="3600" dirty="0" smtClean="0">
                <a:latin typeface="Arial" pitchFamily="34" charset="0"/>
                <a:cs typeface="Arial" pitchFamily="34" charset="0"/>
              </a:rPr>
              <a:t>Es más frecuente en el sexo masculino con un 77 % respecto al sexo femenino y en mayores de 65 años, grupo en el que se reporta el 69 % de estas lesiones.</a:t>
            </a:r>
          </a:p>
          <a:p>
            <a:pPr algn="just">
              <a:lnSpc>
                <a:spcPct val="150000"/>
              </a:lnSpc>
            </a:pPr>
            <a:r>
              <a:rPr lang="es-ES" sz="3600" dirty="0" smtClean="0">
                <a:latin typeface="Arial" pitchFamily="34" charset="0"/>
                <a:cs typeface="Arial" pitchFamily="34" charset="0"/>
              </a:rPr>
              <a:t>La tomografía computarizada (TC) de cráneo servirá no solo para confirmar el diagnóstico, sino para conocer su localización, volumen, compresión al parénquima cerebral y tiempo de evolución. Esto último es relevante a la hora de escoger el abordaje para el paciente. El aspecto </a:t>
            </a:r>
            <a:r>
              <a:rPr lang="es-ES" sz="3600" dirty="0" err="1" smtClean="0">
                <a:latin typeface="Arial" pitchFamily="34" charset="0"/>
                <a:cs typeface="Arial" pitchFamily="34" charset="0"/>
              </a:rPr>
              <a:t>imagenológico</a:t>
            </a:r>
            <a:r>
              <a:rPr lang="es-ES" sz="3600" dirty="0" smtClean="0">
                <a:latin typeface="Arial" pitchFamily="34" charset="0"/>
                <a:cs typeface="Arial" pitchFamily="34" charset="0"/>
              </a:rPr>
              <a:t> está asociado con las características </a:t>
            </a:r>
            <a:r>
              <a:rPr lang="es-ES" sz="3600" dirty="0" err="1" smtClean="0">
                <a:latin typeface="Arial" pitchFamily="34" charset="0"/>
                <a:cs typeface="Arial" pitchFamily="34" charset="0"/>
              </a:rPr>
              <a:t>histopatológicas</a:t>
            </a:r>
            <a:r>
              <a:rPr lang="es-ES" sz="3600" dirty="0" smtClean="0">
                <a:latin typeface="Arial" pitchFamily="34" charset="0"/>
                <a:cs typeface="Arial" pitchFamily="34" charset="0"/>
              </a:rPr>
              <a:t> y se ha encontrado correlación entre los niveles de factor de crecimiento endotelial vascular con las características del exudado que se observa en la TC. </a:t>
            </a:r>
          </a:p>
          <a:p>
            <a:pPr algn="just">
              <a:lnSpc>
                <a:spcPct val="150000"/>
              </a:lnSpc>
            </a:pPr>
            <a:r>
              <a:rPr lang="es-ES" sz="3600" dirty="0" smtClean="0">
                <a:latin typeface="Arial" pitchFamily="34" charset="0"/>
                <a:cs typeface="Arial" pitchFamily="34" charset="0"/>
              </a:rPr>
              <a:t>Desde que la histología se concibió como materia se ha considerado el punto de entrada hacia la comprensión de la normalidad tisular del  cuerpo humano y, por ende, esencial para el entendimiento de disciplinas posteriores. Las puertas de la Histología se abrieron con el  establecimiento de la tradición </a:t>
            </a:r>
            <a:r>
              <a:rPr lang="es-ES" sz="3600" dirty="0" err="1" smtClean="0">
                <a:latin typeface="Arial" pitchFamily="34" charset="0"/>
                <a:cs typeface="Arial" pitchFamily="34" charset="0"/>
              </a:rPr>
              <a:t>Mülleriana</a:t>
            </a:r>
            <a:r>
              <a:rPr lang="es-ES" sz="3600" dirty="0" smtClean="0">
                <a:latin typeface="Arial" pitchFamily="34" charset="0"/>
                <a:cs typeface="Arial" pitchFamily="34" charset="0"/>
              </a:rPr>
              <a:t>, en la cual se concebía el análisis microscópico como una ciencia práctica que eventualmente terminaría beneficiando a los pacientes, a través de </a:t>
            </a:r>
            <a:r>
              <a:rPr lang="es-ES" sz="3600" dirty="0" err="1" smtClean="0">
                <a:latin typeface="Arial" pitchFamily="34" charset="0"/>
                <a:cs typeface="Arial" pitchFamily="34" charset="0"/>
              </a:rPr>
              <a:t>de</a:t>
            </a:r>
            <a:r>
              <a:rPr lang="es-ES" sz="3600" dirty="0" smtClean="0">
                <a:latin typeface="Arial" pitchFamily="34" charset="0"/>
                <a:cs typeface="Arial" pitchFamily="34" charset="0"/>
              </a:rPr>
              <a:t> mecanismos cognitivos para el abordaje integral y resolución de problemas, habilidades que son críticas para el abordaje clínico de la enfermedad y los pacientes.</a:t>
            </a:r>
          </a:p>
          <a:p>
            <a:pPr algn="just">
              <a:lnSpc>
                <a:spcPct val="150000"/>
              </a:lnSpc>
            </a:pPr>
            <a:endParaRPr lang="es-ES" sz="3600" dirty="0" smtClean="0">
              <a:latin typeface="Arial" pitchFamily="34" charset="0"/>
              <a:cs typeface="Arial" pitchFamily="34" charset="0"/>
            </a:endParaRPr>
          </a:p>
          <a:p>
            <a:pPr algn="just">
              <a:lnSpc>
                <a:spcPct val="150000"/>
              </a:lnSpc>
            </a:pPr>
            <a:endParaRPr lang="es-ES" sz="3600" dirty="0" smtClean="0">
              <a:latin typeface="Arial" pitchFamily="34" charset="0"/>
              <a:cs typeface="Arial" pitchFamily="34" charset="0"/>
            </a:endParaRPr>
          </a:p>
          <a:p>
            <a:pPr algn="just">
              <a:lnSpc>
                <a:spcPct val="150000"/>
              </a:lnSpc>
              <a:spcBef>
                <a:spcPts val="600"/>
              </a:spcBef>
              <a:spcAft>
                <a:spcPts val="600"/>
              </a:spcAft>
            </a:pPr>
            <a:endParaRPr lang="es-ES" sz="3600" dirty="0" smtClean="0">
              <a:latin typeface="Arial" pitchFamily="34" charset="0"/>
              <a:cs typeface="Arial" pitchFamily="34" charset="0"/>
            </a:endParaRPr>
          </a:p>
          <a:p>
            <a:pPr algn="just">
              <a:lnSpc>
                <a:spcPct val="150000"/>
              </a:lnSpc>
              <a:spcBef>
                <a:spcPts val="600"/>
              </a:spcBef>
              <a:spcAft>
                <a:spcPts val="600"/>
              </a:spcAft>
            </a:pPr>
            <a:endParaRPr lang="es-ES" sz="3600" dirty="0" smtClean="0">
              <a:latin typeface="Arial" pitchFamily="34" charset="0"/>
              <a:cs typeface="Arial" pitchFamily="34" charset="0"/>
            </a:endParaRPr>
          </a:p>
          <a:p>
            <a:pPr algn="just">
              <a:lnSpc>
                <a:spcPct val="150000"/>
              </a:lnSpc>
              <a:spcBef>
                <a:spcPts val="600"/>
              </a:spcBef>
              <a:spcAft>
                <a:spcPts val="600"/>
              </a:spcAft>
            </a:pPr>
            <a:endParaRPr lang="es-ES" sz="3600" dirty="0" smtClean="0">
              <a:latin typeface="Arial" pitchFamily="34" charset="0"/>
              <a:cs typeface="Arial" pitchFamily="34" charset="0"/>
            </a:endParaRPr>
          </a:p>
          <a:p>
            <a:pPr algn="just">
              <a:lnSpc>
                <a:spcPct val="150000"/>
              </a:lnSpc>
              <a:spcBef>
                <a:spcPts val="600"/>
              </a:spcBef>
              <a:spcAft>
                <a:spcPts val="600"/>
              </a:spcAft>
            </a:pPr>
            <a:endParaRPr lang="es-MX" sz="3600" dirty="0">
              <a:latin typeface="Arial" pitchFamily="34" charset="0"/>
              <a:cs typeface="Arial" pitchFamily="34" charset="0"/>
            </a:endParaRPr>
          </a:p>
        </p:txBody>
      </p:sp>
      <p:sp>
        <p:nvSpPr>
          <p:cNvPr id="9" name="8 Rectángulo"/>
          <p:cNvSpPr/>
          <p:nvPr/>
        </p:nvSpPr>
        <p:spPr>
          <a:xfrm>
            <a:off x="414227" y="28078182"/>
            <a:ext cx="14644790" cy="14296221"/>
          </a:xfrm>
          <a:prstGeom prst="rect">
            <a:avLst/>
          </a:prstGeom>
        </p:spPr>
        <p:txBody>
          <a:bodyPr wrap="square">
            <a:spAutoFit/>
          </a:bodyPr>
          <a:lstStyle/>
          <a:p>
            <a:pPr algn="just">
              <a:lnSpc>
                <a:spcPct val="150000"/>
              </a:lnSpc>
            </a:pPr>
            <a:r>
              <a:rPr lang="es-ES" sz="3600" b="1" dirty="0" smtClean="0">
                <a:latin typeface="Arial" pitchFamily="34" charset="0"/>
                <a:cs typeface="Arial" pitchFamily="34" charset="0"/>
              </a:rPr>
              <a:t>Presentación del caso: </a:t>
            </a:r>
            <a:r>
              <a:rPr lang="es-ES" sz="3600" dirty="0" smtClean="0">
                <a:latin typeface="Arial" pitchFamily="34" charset="0"/>
                <a:cs typeface="Arial" pitchFamily="34" charset="0"/>
              </a:rPr>
              <a:t>Paciente mestizo, masculino de 89 años de edad con antecedentes de hipertensión arterial, </a:t>
            </a:r>
            <a:r>
              <a:rPr lang="es-ES" sz="3600" dirty="0" err="1" smtClean="0">
                <a:latin typeface="Arial" pitchFamily="34" charset="0"/>
                <a:cs typeface="Arial" pitchFamily="34" charset="0"/>
              </a:rPr>
              <a:t>adenocarcinoma</a:t>
            </a:r>
            <a:r>
              <a:rPr lang="es-ES" sz="3600" dirty="0" smtClean="0">
                <a:latin typeface="Arial" pitchFamily="34" charset="0"/>
                <a:cs typeface="Arial" pitchFamily="34" charset="0"/>
              </a:rPr>
              <a:t> de próstata y operado de hematoma </a:t>
            </a:r>
            <a:r>
              <a:rPr lang="es-ES" sz="3600" dirty="0" err="1" smtClean="0">
                <a:latin typeface="Arial" pitchFamily="34" charset="0"/>
                <a:cs typeface="Arial" pitchFamily="34" charset="0"/>
              </a:rPr>
              <a:t>subdural</a:t>
            </a:r>
            <a:r>
              <a:rPr lang="es-ES" sz="3600" dirty="0" smtClean="0">
                <a:latin typeface="Arial" pitchFamily="34" charset="0"/>
                <a:cs typeface="Arial" pitchFamily="34" charset="0"/>
              </a:rPr>
              <a:t> crónico izquierdo heterogéneo, </a:t>
            </a:r>
            <a:r>
              <a:rPr lang="es-ES" sz="3600" dirty="0" err="1" smtClean="0">
                <a:latin typeface="Arial" pitchFamily="34" charset="0"/>
                <a:cs typeface="Arial" pitchFamily="34" charset="0"/>
              </a:rPr>
              <a:t>trabeculado</a:t>
            </a:r>
            <a:r>
              <a:rPr lang="es-ES" sz="3600" dirty="0" smtClean="0">
                <a:latin typeface="Arial" pitchFamily="34" charset="0"/>
                <a:cs typeface="Arial" pitchFamily="34" charset="0"/>
              </a:rPr>
              <a:t> y con membrana visceral visible y fina hace dos años para lo cual se realizó craneotomía con </a:t>
            </a:r>
            <a:r>
              <a:rPr lang="es-ES" sz="3600" dirty="0" err="1" smtClean="0">
                <a:latin typeface="Arial" pitchFamily="34" charset="0"/>
                <a:cs typeface="Arial" pitchFamily="34" charset="0"/>
              </a:rPr>
              <a:t>membranectomía</a:t>
            </a:r>
            <a:r>
              <a:rPr lang="es-ES" sz="3600" dirty="0" smtClean="0">
                <a:latin typeface="Arial" pitchFamily="34" charset="0"/>
                <a:cs typeface="Arial" pitchFamily="34" charset="0"/>
              </a:rPr>
              <a:t> y estudio histológico de las membranas. Acude presentando como síntomas neurológicos desorientación </a:t>
            </a:r>
            <a:r>
              <a:rPr lang="es-ES" sz="3600" dirty="0" err="1" smtClean="0">
                <a:latin typeface="Arial" pitchFamily="34" charset="0"/>
                <a:cs typeface="Arial" pitchFamily="34" charset="0"/>
              </a:rPr>
              <a:t>temporoespacial</a:t>
            </a:r>
            <a:r>
              <a:rPr lang="es-ES" sz="3600" dirty="0" smtClean="0">
                <a:latin typeface="Arial" pitchFamily="34" charset="0"/>
                <a:cs typeface="Arial" pitchFamily="34" charset="0"/>
              </a:rPr>
              <a:t> y estupor; refiere además antecedentes de trauma craneoencefálico dos semanas previas al ingreso. Se diagnostica por tomografía computarizada hematoma </a:t>
            </a:r>
            <a:r>
              <a:rPr lang="es-ES" sz="3600" dirty="0" err="1" smtClean="0">
                <a:latin typeface="Arial" pitchFamily="34" charset="0"/>
                <a:cs typeface="Arial" pitchFamily="34" charset="0"/>
              </a:rPr>
              <a:t>subdural</a:t>
            </a:r>
            <a:r>
              <a:rPr lang="es-ES" sz="3600" dirty="0" smtClean="0">
                <a:latin typeface="Arial" pitchFamily="34" charset="0"/>
                <a:cs typeface="Arial" pitchFamily="34" charset="0"/>
              </a:rPr>
              <a:t> crónico derecho </a:t>
            </a:r>
            <a:r>
              <a:rPr lang="es-ES" sz="3600" dirty="0" err="1" smtClean="0">
                <a:latin typeface="Arial" pitchFamily="34" charset="0"/>
                <a:cs typeface="Arial" pitchFamily="34" charset="0"/>
              </a:rPr>
              <a:t>isodenso</a:t>
            </a:r>
            <a:r>
              <a:rPr lang="es-ES" sz="3600" dirty="0" smtClean="0">
                <a:latin typeface="Arial" pitchFamily="34" charset="0"/>
                <a:cs typeface="Arial" pitchFamily="34" charset="0"/>
              </a:rPr>
              <a:t>, con tabiques finos y membrana visible y ligeramente gruesa, para lo cual se realiza craneotomía con </a:t>
            </a:r>
            <a:r>
              <a:rPr lang="es-ES" sz="3600" dirty="0" err="1" smtClean="0">
                <a:latin typeface="Arial" pitchFamily="34" charset="0"/>
                <a:cs typeface="Arial" pitchFamily="34" charset="0"/>
              </a:rPr>
              <a:t>membranectomía</a:t>
            </a:r>
            <a:r>
              <a:rPr lang="es-ES" sz="3600" dirty="0" smtClean="0">
                <a:latin typeface="Arial" pitchFamily="34" charset="0"/>
                <a:cs typeface="Arial" pitchFamily="34" charset="0"/>
              </a:rPr>
              <a:t> y estudio histológico de las membranas. Se cuenta con las imágenes radiológicas, macroscópicas e histológicas de ambas neurocirugías lo cual permitió aplicar la histología en la </a:t>
            </a:r>
            <a:r>
              <a:rPr lang="es-ES" sz="3600" dirty="0" smtClean="0">
                <a:latin typeface="Arial" pitchFamily="34" charset="0"/>
                <a:cs typeface="Arial" pitchFamily="34" charset="0"/>
              </a:rPr>
              <a:t>correlación radiológica </a:t>
            </a:r>
            <a:r>
              <a:rPr lang="es-ES" sz="3600" dirty="0" smtClean="0">
                <a:latin typeface="Arial" pitchFamily="34" charset="0"/>
                <a:cs typeface="Arial" pitchFamily="34" charset="0"/>
              </a:rPr>
              <a:t>y </a:t>
            </a:r>
            <a:r>
              <a:rPr lang="es-ES" sz="3600" dirty="0" smtClean="0">
                <a:latin typeface="Arial" pitchFamily="34" charset="0"/>
                <a:cs typeface="Arial" pitchFamily="34" charset="0"/>
              </a:rPr>
              <a:t>macroscópica </a:t>
            </a:r>
            <a:r>
              <a:rPr lang="es-ES" sz="3600" dirty="0" smtClean="0">
                <a:latin typeface="Arial" pitchFamily="34" charset="0"/>
                <a:cs typeface="Arial" pitchFamily="34" charset="0"/>
              </a:rPr>
              <a:t>del hematoma </a:t>
            </a:r>
            <a:r>
              <a:rPr lang="es-ES" sz="3600" dirty="0" err="1" smtClean="0">
                <a:latin typeface="Arial" pitchFamily="34" charset="0"/>
                <a:cs typeface="Arial" pitchFamily="34" charset="0"/>
              </a:rPr>
              <a:t>subdural</a:t>
            </a:r>
            <a:r>
              <a:rPr lang="es-ES" sz="3600" dirty="0" smtClean="0">
                <a:latin typeface="Arial" pitchFamily="34" charset="0"/>
                <a:cs typeface="Arial" pitchFamily="34" charset="0"/>
              </a:rPr>
              <a:t> crónico en </a:t>
            </a:r>
            <a:r>
              <a:rPr lang="es-ES" sz="3600" dirty="0" smtClean="0">
                <a:latin typeface="Arial" pitchFamily="34" charset="0"/>
                <a:cs typeface="Arial" pitchFamily="34" charset="0"/>
              </a:rPr>
              <a:t>Camagüey en un reporte de caso. </a:t>
            </a:r>
            <a:endParaRPr lang="es-ES" sz="3600" dirty="0" smtClean="0">
              <a:latin typeface="Arial" pitchFamily="34" charset="0"/>
              <a:cs typeface="Arial" pitchFamily="34" charset="0"/>
            </a:endParaRPr>
          </a:p>
          <a:p>
            <a:pPr algn="just">
              <a:lnSpc>
                <a:spcPct val="150000"/>
              </a:lnSpc>
              <a:spcBef>
                <a:spcPts val="600"/>
              </a:spcBef>
              <a:spcAft>
                <a:spcPts val="600"/>
              </a:spcAft>
            </a:pPr>
            <a:endParaRPr lang="es-MX" sz="3600" dirty="0">
              <a:latin typeface="Arial" pitchFamily="34" charset="0"/>
              <a:cs typeface="Arial" pitchFamily="34" charset="0"/>
            </a:endParaRPr>
          </a:p>
        </p:txBody>
      </p:sp>
      <p:sp>
        <p:nvSpPr>
          <p:cNvPr id="40" name="39 CuadroTexto"/>
          <p:cNvSpPr txBox="1"/>
          <p:nvPr/>
        </p:nvSpPr>
        <p:spPr>
          <a:xfrm>
            <a:off x="16059149" y="5600588"/>
            <a:ext cx="15430608" cy="2308324"/>
          </a:xfrm>
          <a:prstGeom prst="rect">
            <a:avLst/>
          </a:prstGeom>
          <a:noFill/>
        </p:spPr>
        <p:txBody>
          <a:bodyPr wrap="square" rtlCol="0">
            <a:spAutoFit/>
          </a:bodyPr>
          <a:lstStyle/>
          <a:p>
            <a:pPr algn="just">
              <a:lnSpc>
                <a:spcPct val="150000"/>
              </a:lnSpc>
              <a:spcBef>
                <a:spcPts val="600"/>
              </a:spcBef>
              <a:spcAft>
                <a:spcPts val="600"/>
              </a:spcAft>
            </a:pPr>
            <a:r>
              <a:rPr lang="es-ES" sz="3600" b="1" dirty="0" smtClean="0">
                <a:latin typeface="Arial" pitchFamily="34" charset="0"/>
                <a:cs typeface="Arial" pitchFamily="34" charset="0"/>
              </a:rPr>
              <a:t>Figura 1 </a:t>
            </a:r>
            <a:r>
              <a:rPr lang="es-ES_tradnl" sz="3600" dirty="0" smtClean="0">
                <a:latin typeface="Arial" pitchFamily="34" charset="0"/>
                <a:cs typeface="Arial" pitchFamily="34" charset="0"/>
              </a:rPr>
              <a:t>Tomografía axial computarizada de cráneo . Corte transverso.</a:t>
            </a:r>
            <a:endParaRPr lang="es-ES" dirty="0">
              <a:latin typeface="Arial" pitchFamily="34" charset="0"/>
              <a:cs typeface="Arial" pitchFamily="34" charset="0"/>
            </a:endParaRPr>
          </a:p>
          <a:p>
            <a:endParaRPr lang="es-ES" dirty="0"/>
          </a:p>
        </p:txBody>
      </p:sp>
      <p:pic>
        <p:nvPicPr>
          <p:cNvPr id="55" name="54 Imagen"/>
          <p:cNvPicPr/>
          <p:nvPr/>
        </p:nvPicPr>
        <p:blipFill>
          <a:blip r:embed="rId3"/>
          <a:srcRect/>
          <a:stretch>
            <a:fillRect/>
          </a:stretch>
        </p:blipFill>
        <p:spPr bwMode="auto">
          <a:xfrm>
            <a:off x="15987711" y="6886472"/>
            <a:ext cx="5000660" cy="3714776"/>
          </a:xfrm>
          <a:prstGeom prst="rect">
            <a:avLst/>
          </a:prstGeom>
          <a:noFill/>
          <a:ln w="9525">
            <a:noFill/>
            <a:miter lim="800000"/>
            <a:headEnd/>
            <a:tailEnd/>
          </a:ln>
          <a:effectLst/>
        </p:spPr>
      </p:pic>
      <p:sp>
        <p:nvSpPr>
          <p:cNvPr id="65" name="64 CuadroTexto"/>
          <p:cNvSpPr txBox="1"/>
          <p:nvPr/>
        </p:nvSpPr>
        <p:spPr>
          <a:xfrm>
            <a:off x="21274123" y="6672158"/>
            <a:ext cx="10072758" cy="4247317"/>
          </a:xfrm>
          <a:prstGeom prst="rect">
            <a:avLst/>
          </a:prstGeom>
          <a:noFill/>
        </p:spPr>
        <p:txBody>
          <a:bodyPr wrap="square" rtlCol="0">
            <a:spAutoFit/>
          </a:bodyPr>
          <a:lstStyle/>
          <a:p>
            <a:pPr algn="just">
              <a:lnSpc>
                <a:spcPct val="150000"/>
              </a:lnSpc>
            </a:pPr>
            <a:r>
              <a:rPr lang="es-ES_tradnl" sz="3600" dirty="0" smtClean="0">
                <a:latin typeface="Arial" pitchFamily="34" charset="0"/>
                <a:cs typeface="Arial" pitchFamily="34" charset="0"/>
              </a:rPr>
              <a:t>Imagen radiológica del año 2022. Hematoma </a:t>
            </a:r>
            <a:r>
              <a:rPr lang="es-ES_tradnl" sz="3600" dirty="0" err="1" smtClean="0">
                <a:latin typeface="Arial" pitchFamily="34" charset="0"/>
                <a:cs typeface="Arial" pitchFamily="34" charset="0"/>
              </a:rPr>
              <a:t>subdural</a:t>
            </a:r>
            <a:r>
              <a:rPr lang="es-ES_tradnl" sz="3600" dirty="0" smtClean="0">
                <a:latin typeface="Arial" pitchFamily="34" charset="0"/>
                <a:cs typeface="Arial" pitchFamily="34" charset="0"/>
              </a:rPr>
              <a:t> crónico izquierdo, heterogéneo, </a:t>
            </a:r>
            <a:r>
              <a:rPr lang="es-ES_tradnl" sz="3600" dirty="0" err="1" smtClean="0">
                <a:latin typeface="Arial" pitchFamily="34" charset="0"/>
                <a:cs typeface="Arial" pitchFamily="34" charset="0"/>
              </a:rPr>
              <a:t>trabeculado</a:t>
            </a:r>
            <a:r>
              <a:rPr lang="es-ES_tradnl" sz="3600" dirty="0" smtClean="0">
                <a:latin typeface="Arial" pitchFamily="34" charset="0"/>
                <a:cs typeface="Arial" pitchFamily="34" charset="0"/>
              </a:rPr>
              <a:t>, con presencia de niveles y efecto de hematocrito dentro del propio hematoma, con visualización de membrana visceral fina. </a:t>
            </a:r>
            <a:endParaRPr lang="es-ES" sz="3600" dirty="0">
              <a:latin typeface="Arial" pitchFamily="34" charset="0"/>
              <a:cs typeface="Arial" pitchFamily="34" charset="0"/>
            </a:endParaRPr>
          </a:p>
        </p:txBody>
      </p:sp>
      <p:pic>
        <p:nvPicPr>
          <p:cNvPr id="66" name="65 Imagen">
            <a:extLst>
              <a:ext uri="{FF2B5EF4-FFF2-40B4-BE49-F238E27FC236}">
                <a16:creationId xmlns:ve="http://schemas.openxmlformats.org/markup-compatibility/2006" xmlns:o="urn:schemas-microsoft-com:office:office" xmlns:m="http://schemas.openxmlformats.org/officeDocument/2006/math" xmlns:v="urn:schemas-microsoft-com:vml" xmlns:wp="http://schemas.openxmlformats.org/drawingml/2006/wordprocessingDrawing" xmlns:w10="urn:schemas-microsoft-com:office:word" xmlns:w="http://schemas.openxmlformats.org/wordprocessingml/2006/main" xmlns:wne="http://schemas.microsoft.com/office/word/2006/wordml" xmlns:a16="http://schemas.microsoft.com/office/drawing/2014/main" xmlns="" xmlns:lc="http://schemas.openxmlformats.org/drawingml/2006/lockedCanvas" id="{6395A102-2A04-4ED9-B00C-6C19C3130AA9}"/>
              </a:ext>
            </a:extLst>
          </p:cNvPr>
          <p:cNvPicPr/>
          <p:nvPr/>
        </p:nvPicPr>
        <p:blipFill rotWithShape="1">
          <a:blip r:embed="rId4" cstate="print">
            <a:extLst>
              <a:ext uri="{28A0092B-C50C-407E-A947-70E740481C1C}">
                <a14:useLocalDpi xmlns:ve="http://schemas.openxmlformats.org/markup-compatibility/2006" xmlns:o="urn:schemas-microsoft-com:office:office" xmlns:m="http://schemas.openxmlformats.org/officeDocument/2006/math" xmlns:v="urn:schemas-microsoft-com:vml" xmlns:wp="http://schemas.openxmlformats.org/drawingml/2006/wordprocessingDrawing" xmlns:w10="urn:schemas-microsoft-com:office:word" xmlns:w="http://schemas.openxmlformats.org/wordprocessingml/2006/main" xmlns:wne="http://schemas.microsoft.com/office/word/2006/wordml" xmlns:a14="http://schemas.microsoft.com/office/drawing/2010/main" xmlns="" xmlns:pic="http://schemas.openxmlformats.org/drawingml/2006/picture" xmlns:lc="http://schemas.openxmlformats.org/drawingml/2006/lockedCanvas" val="0"/>
              </a:ext>
            </a:extLst>
          </a:blip>
          <a:srcRect t="21651" b="36350"/>
          <a:stretch/>
        </p:blipFill>
        <p:spPr>
          <a:xfrm>
            <a:off x="15916273" y="12672950"/>
            <a:ext cx="3960000" cy="3714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7" name="66 Imagen"/>
          <p:cNvPicPr/>
          <p:nvPr/>
        </p:nvPicPr>
        <p:blipFill>
          <a:blip r:embed="rId5" cstate="print"/>
          <a:srcRect/>
          <a:stretch>
            <a:fillRect/>
          </a:stretch>
        </p:blipFill>
        <p:spPr bwMode="auto">
          <a:xfrm>
            <a:off x="19916801" y="12672950"/>
            <a:ext cx="3960000" cy="3714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8" name="67 Imagen" descr="C:\Users\Yoer\Desktop\IMG_20240410_130017~2.jpg"/>
          <p:cNvPicPr/>
          <p:nvPr/>
        </p:nvPicPr>
        <p:blipFill>
          <a:blip r:embed="rId6" cstate="print"/>
          <a:srcRect/>
          <a:stretch>
            <a:fillRect/>
          </a:stretch>
        </p:blipFill>
        <p:spPr bwMode="auto">
          <a:xfrm>
            <a:off x="23988767" y="12672950"/>
            <a:ext cx="3960000" cy="3780000"/>
          </a:xfrm>
          <a:prstGeom prst="rect">
            <a:avLst/>
          </a:prstGeom>
          <a:noFill/>
          <a:ln w="9525">
            <a:noFill/>
            <a:miter lim="800000"/>
            <a:headEnd/>
            <a:tailEnd/>
          </a:ln>
        </p:spPr>
      </p:pic>
      <p:pic>
        <p:nvPicPr>
          <p:cNvPr id="69" name="68 Imagen" descr="C:\Users\Yoer\Desktop\IMG_20240419_124211~2.jpg"/>
          <p:cNvPicPr/>
          <p:nvPr/>
        </p:nvPicPr>
        <p:blipFill>
          <a:blip r:embed="rId7" cstate="print"/>
          <a:srcRect/>
          <a:stretch>
            <a:fillRect/>
          </a:stretch>
        </p:blipFill>
        <p:spPr bwMode="auto">
          <a:xfrm>
            <a:off x="27917857" y="12672950"/>
            <a:ext cx="3960000" cy="3780000"/>
          </a:xfrm>
          <a:prstGeom prst="rect">
            <a:avLst/>
          </a:prstGeom>
          <a:noFill/>
          <a:ln w="9525">
            <a:noFill/>
            <a:miter lim="800000"/>
            <a:headEnd/>
            <a:tailEnd/>
          </a:ln>
        </p:spPr>
      </p:pic>
      <p:sp>
        <p:nvSpPr>
          <p:cNvPr id="70" name="69 CuadroTexto"/>
          <p:cNvSpPr txBox="1"/>
          <p:nvPr/>
        </p:nvSpPr>
        <p:spPr>
          <a:xfrm>
            <a:off x="15844835" y="10887000"/>
            <a:ext cx="15787798" cy="1651671"/>
          </a:xfrm>
          <a:prstGeom prst="rect">
            <a:avLst/>
          </a:prstGeom>
          <a:noFill/>
        </p:spPr>
        <p:txBody>
          <a:bodyPr wrap="square" rtlCol="0">
            <a:spAutoFit/>
          </a:bodyPr>
          <a:lstStyle/>
          <a:p>
            <a:pPr algn="just">
              <a:lnSpc>
                <a:spcPct val="150000"/>
              </a:lnSpc>
            </a:pPr>
            <a:r>
              <a:rPr lang="es-ES" sz="3600" b="1" dirty="0" smtClean="0">
                <a:latin typeface="Arial" pitchFamily="34" charset="0"/>
                <a:cs typeface="Arial" pitchFamily="34" charset="0"/>
              </a:rPr>
              <a:t>Figura 2 </a:t>
            </a:r>
            <a:r>
              <a:rPr lang="es-ES" sz="3600" dirty="0" smtClean="0">
                <a:latin typeface="Arial" pitchFamily="34" charset="0"/>
                <a:cs typeface="Arial" pitchFamily="34" charset="0"/>
              </a:rPr>
              <a:t>Imagen macroscópica(A y B)  e histológica de las membranas del hematoma(C y D) del año 2022.  </a:t>
            </a:r>
            <a:endParaRPr lang="es-ES" sz="3600" dirty="0">
              <a:latin typeface="Arial" pitchFamily="34" charset="0"/>
              <a:cs typeface="Arial" pitchFamily="34" charset="0"/>
            </a:endParaRPr>
          </a:p>
        </p:txBody>
      </p:sp>
      <p:sp>
        <p:nvSpPr>
          <p:cNvPr id="71" name="70 CuadroTexto"/>
          <p:cNvSpPr txBox="1"/>
          <p:nvPr/>
        </p:nvSpPr>
        <p:spPr>
          <a:xfrm>
            <a:off x="15916273" y="15816222"/>
            <a:ext cx="1143008" cy="646331"/>
          </a:xfrm>
          <a:prstGeom prst="rect">
            <a:avLst/>
          </a:prstGeom>
          <a:solidFill>
            <a:schemeClr val="bg1"/>
          </a:solidFill>
        </p:spPr>
        <p:txBody>
          <a:bodyPr wrap="square" rtlCol="0">
            <a:spAutoFit/>
          </a:bodyPr>
          <a:lstStyle/>
          <a:p>
            <a:pPr algn="ctr"/>
            <a:r>
              <a:rPr lang="es-ES" sz="3600" b="1" dirty="0" smtClean="0">
                <a:latin typeface="Arial" pitchFamily="34" charset="0"/>
                <a:cs typeface="Arial" pitchFamily="34" charset="0"/>
              </a:rPr>
              <a:t>A</a:t>
            </a:r>
            <a:endParaRPr lang="es-ES" sz="3600" b="1" dirty="0">
              <a:latin typeface="Arial" pitchFamily="34" charset="0"/>
              <a:cs typeface="Arial" pitchFamily="34" charset="0"/>
            </a:endParaRPr>
          </a:p>
        </p:txBody>
      </p:sp>
      <p:sp>
        <p:nvSpPr>
          <p:cNvPr id="72" name="71 CuadroTexto"/>
          <p:cNvSpPr txBox="1"/>
          <p:nvPr/>
        </p:nvSpPr>
        <p:spPr>
          <a:xfrm>
            <a:off x="19988239" y="15816222"/>
            <a:ext cx="1143008" cy="646331"/>
          </a:xfrm>
          <a:prstGeom prst="rect">
            <a:avLst/>
          </a:prstGeom>
          <a:solidFill>
            <a:schemeClr val="bg1"/>
          </a:solidFill>
        </p:spPr>
        <p:txBody>
          <a:bodyPr wrap="square" rtlCol="0">
            <a:spAutoFit/>
          </a:bodyPr>
          <a:lstStyle/>
          <a:p>
            <a:pPr algn="ctr"/>
            <a:r>
              <a:rPr lang="es-ES" sz="3600" b="1" dirty="0" smtClean="0">
                <a:latin typeface="Arial" pitchFamily="34" charset="0"/>
                <a:cs typeface="Arial" pitchFamily="34" charset="0"/>
              </a:rPr>
              <a:t>B</a:t>
            </a:r>
            <a:endParaRPr lang="es-ES" sz="3600" b="1" dirty="0">
              <a:latin typeface="Arial" pitchFamily="34" charset="0"/>
              <a:cs typeface="Arial" pitchFamily="34" charset="0"/>
            </a:endParaRPr>
          </a:p>
        </p:txBody>
      </p:sp>
      <p:sp>
        <p:nvSpPr>
          <p:cNvPr id="75" name="74 CuadroTexto"/>
          <p:cNvSpPr txBox="1"/>
          <p:nvPr/>
        </p:nvSpPr>
        <p:spPr>
          <a:xfrm>
            <a:off x="15844835" y="16602040"/>
            <a:ext cx="16073550" cy="5909310"/>
          </a:xfrm>
          <a:prstGeom prst="rect">
            <a:avLst/>
          </a:prstGeom>
          <a:noFill/>
          <a:ln w="38100">
            <a:noFill/>
          </a:ln>
        </p:spPr>
        <p:txBody>
          <a:bodyPr wrap="square" rtlCol="0">
            <a:spAutoFit/>
          </a:bodyPr>
          <a:lstStyle/>
          <a:p>
            <a:pPr algn="just">
              <a:lnSpc>
                <a:spcPct val="150000"/>
              </a:lnSpc>
            </a:pPr>
            <a:r>
              <a:rPr lang="es-ES_tradnl" sz="3600" b="1" dirty="0" smtClean="0">
                <a:latin typeface="Arial" pitchFamily="34" charset="0"/>
                <a:cs typeface="Arial" pitchFamily="34" charset="0"/>
              </a:rPr>
              <a:t>A. </a:t>
            </a:r>
            <a:r>
              <a:rPr lang="es-ES_tradnl" sz="3600" dirty="0" smtClean="0">
                <a:latin typeface="Arial" pitchFamily="34" charset="0"/>
                <a:cs typeface="Arial" pitchFamily="34" charset="0"/>
              </a:rPr>
              <a:t>Membrana parietal gruesa, muy </a:t>
            </a:r>
            <a:r>
              <a:rPr lang="es-ES_tradnl" sz="3600" dirty="0" err="1" smtClean="0">
                <a:latin typeface="Arial" pitchFamily="34" charset="0"/>
                <a:cs typeface="Arial" pitchFamily="34" charset="0"/>
              </a:rPr>
              <a:t>vascularizada</a:t>
            </a:r>
            <a:r>
              <a:rPr lang="es-ES_tradnl" sz="3600" dirty="0" smtClean="0">
                <a:latin typeface="Arial" pitchFamily="34" charset="0"/>
                <a:cs typeface="Arial" pitchFamily="34" charset="0"/>
              </a:rPr>
              <a:t>. </a:t>
            </a:r>
            <a:r>
              <a:rPr lang="es-ES_tradnl" sz="3600" b="1" dirty="0" smtClean="0">
                <a:latin typeface="Arial" pitchFamily="34" charset="0"/>
                <a:cs typeface="Arial" pitchFamily="34" charset="0"/>
              </a:rPr>
              <a:t>B</a:t>
            </a:r>
            <a:r>
              <a:rPr lang="es-ES_tradnl" sz="3600" dirty="0" smtClean="0">
                <a:latin typeface="Arial" pitchFamily="34" charset="0"/>
                <a:cs typeface="Arial" pitchFamily="34" charset="0"/>
              </a:rPr>
              <a:t>. Membrana visceral fina, gelatinosa y translúcida. </a:t>
            </a:r>
            <a:r>
              <a:rPr lang="es-ES_tradnl" sz="3600" b="1" dirty="0" smtClean="0">
                <a:latin typeface="Arial" pitchFamily="34" charset="0"/>
                <a:cs typeface="Arial" pitchFamily="34" charset="0"/>
              </a:rPr>
              <a:t>C. </a:t>
            </a:r>
            <a:r>
              <a:rPr lang="es-ES_tradnl" sz="3600" dirty="0" smtClean="0">
                <a:latin typeface="Arial" pitchFamily="34" charset="0"/>
                <a:cs typeface="Arial" pitchFamily="34" charset="0"/>
              </a:rPr>
              <a:t>Membrana parietal con áreas de </a:t>
            </a:r>
            <a:r>
              <a:rPr lang="es-ES_tradnl" sz="3600" dirty="0" err="1" smtClean="0">
                <a:latin typeface="Arial" pitchFamily="34" charset="0"/>
                <a:cs typeface="Arial" pitchFamily="34" charset="0"/>
              </a:rPr>
              <a:t>microhemorragia</a:t>
            </a:r>
            <a:r>
              <a:rPr lang="es-ES_tradnl" sz="3600" dirty="0" smtClean="0">
                <a:latin typeface="Arial" pitchFamily="34" charset="0"/>
                <a:cs typeface="Arial" pitchFamily="34" charset="0"/>
              </a:rPr>
              <a:t> y vasos sanguíneos de </a:t>
            </a:r>
            <a:r>
              <a:rPr lang="es-ES_tradnl" sz="3600" dirty="0" err="1" smtClean="0">
                <a:latin typeface="Arial" pitchFamily="34" charset="0"/>
                <a:cs typeface="Arial" pitchFamily="34" charset="0"/>
              </a:rPr>
              <a:t>neoformación</a:t>
            </a:r>
            <a:r>
              <a:rPr lang="es-ES_tradnl" sz="3600" dirty="0" smtClean="0">
                <a:latin typeface="Arial" pitchFamily="34" charset="0"/>
                <a:cs typeface="Arial" pitchFamily="34" charset="0"/>
              </a:rPr>
              <a:t>. D.  Membrana visceral con </a:t>
            </a:r>
            <a:r>
              <a:rPr lang="es-ES_tradnl" sz="3600" dirty="0" err="1" smtClean="0">
                <a:latin typeface="Arial" pitchFamily="34" charset="0"/>
                <a:cs typeface="Arial" pitchFamily="34" charset="0"/>
              </a:rPr>
              <a:t>microhemorragea</a:t>
            </a:r>
            <a:r>
              <a:rPr lang="es-ES_tradnl" sz="3600" dirty="0" smtClean="0">
                <a:latin typeface="Arial" pitchFamily="34" charset="0"/>
                <a:cs typeface="Arial" pitchFamily="34" charset="0"/>
              </a:rPr>
              <a:t> en capa superficial externa y una capa intermedia de infiltrado inflamatorio delgada. </a:t>
            </a:r>
            <a:endParaRPr lang="es-ES" sz="3600" dirty="0" smtClean="0">
              <a:latin typeface="Arial" pitchFamily="34" charset="0"/>
              <a:cs typeface="Arial" pitchFamily="34" charset="0"/>
            </a:endParaRPr>
          </a:p>
          <a:p>
            <a:pPr algn="just">
              <a:lnSpc>
                <a:spcPct val="150000"/>
              </a:lnSpc>
            </a:pPr>
            <a:endParaRPr lang="es-ES" sz="3600" dirty="0" smtClean="0">
              <a:latin typeface="Arial" pitchFamily="34" charset="0"/>
              <a:cs typeface="Arial" pitchFamily="34" charset="0"/>
            </a:endParaRPr>
          </a:p>
          <a:p>
            <a:pPr algn="just">
              <a:lnSpc>
                <a:spcPct val="150000"/>
              </a:lnSpc>
            </a:pPr>
            <a:endParaRPr lang="es-ES" sz="3600" dirty="0">
              <a:latin typeface="Arial" pitchFamily="34" charset="0"/>
              <a:cs typeface="Arial" pitchFamily="34" charset="0"/>
            </a:endParaRPr>
          </a:p>
        </p:txBody>
      </p:sp>
      <p:sp>
        <p:nvSpPr>
          <p:cNvPr id="77" name="76 CuadroTexto"/>
          <p:cNvSpPr txBox="1"/>
          <p:nvPr/>
        </p:nvSpPr>
        <p:spPr>
          <a:xfrm>
            <a:off x="23988767" y="15887660"/>
            <a:ext cx="1143008" cy="646331"/>
          </a:xfrm>
          <a:prstGeom prst="rect">
            <a:avLst/>
          </a:prstGeom>
          <a:solidFill>
            <a:schemeClr val="bg1"/>
          </a:solidFill>
        </p:spPr>
        <p:txBody>
          <a:bodyPr wrap="square" rtlCol="0">
            <a:spAutoFit/>
          </a:bodyPr>
          <a:lstStyle/>
          <a:p>
            <a:pPr algn="ctr"/>
            <a:r>
              <a:rPr lang="es-ES" sz="3600" b="1" dirty="0" smtClean="0">
                <a:latin typeface="Arial" pitchFamily="34" charset="0"/>
                <a:cs typeface="Arial" pitchFamily="34" charset="0"/>
              </a:rPr>
              <a:t>C</a:t>
            </a:r>
            <a:endParaRPr lang="es-ES" sz="3600" b="1" dirty="0">
              <a:latin typeface="Arial" pitchFamily="34" charset="0"/>
              <a:cs typeface="Arial" pitchFamily="34" charset="0"/>
            </a:endParaRPr>
          </a:p>
        </p:txBody>
      </p:sp>
      <p:sp>
        <p:nvSpPr>
          <p:cNvPr id="78" name="77 CuadroTexto"/>
          <p:cNvSpPr txBox="1"/>
          <p:nvPr/>
        </p:nvSpPr>
        <p:spPr>
          <a:xfrm>
            <a:off x="27989295" y="15816222"/>
            <a:ext cx="1143008" cy="646331"/>
          </a:xfrm>
          <a:prstGeom prst="rect">
            <a:avLst/>
          </a:prstGeom>
          <a:solidFill>
            <a:schemeClr val="bg1"/>
          </a:solidFill>
        </p:spPr>
        <p:txBody>
          <a:bodyPr wrap="square" rtlCol="0">
            <a:spAutoFit/>
          </a:bodyPr>
          <a:lstStyle/>
          <a:p>
            <a:pPr algn="ctr"/>
            <a:r>
              <a:rPr lang="es-ES" sz="3600" b="1" dirty="0" smtClean="0">
                <a:latin typeface="Arial" pitchFamily="34" charset="0"/>
                <a:cs typeface="Arial" pitchFamily="34" charset="0"/>
              </a:rPr>
              <a:t>D</a:t>
            </a:r>
            <a:endParaRPr lang="es-ES" sz="3600" b="1" dirty="0">
              <a:latin typeface="Arial" pitchFamily="34" charset="0"/>
              <a:cs typeface="Arial" pitchFamily="34" charset="0"/>
            </a:endParaRPr>
          </a:p>
        </p:txBody>
      </p:sp>
      <p:sp>
        <p:nvSpPr>
          <p:cNvPr id="80" name="79 CuadroTexto"/>
          <p:cNvSpPr txBox="1"/>
          <p:nvPr/>
        </p:nvSpPr>
        <p:spPr>
          <a:xfrm>
            <a:off x="15916273" y="20745444"/>
            <a:ext cx="15430608" cy="2308324"/>
          </a:xfrm>
          <a:prstGeom prst="rect">
            <a:avLst/>
          </a:prstGeom>
          <a:noFill/>
        </p:spPr>
        <p:txBody>
          <a:bodyPr wrap="square" rtlCol="0">
            <a:spAutoFit/>
          </a:bodyPr>
          <a:lstStyle/>
          <a:p>
            <a:pPr algn="just">
              <a:lnSpc>
                <a:spcPct val="150000"/>
              </a:lnSpc>
              <a:spcBef>
                <a:spcPts val="600"/>
              </a:spcBef>
              <a:spcAft>
                <a:spcPts val="600"/>
              </a:spcAft>
            </a:pPr>
            <a:r>
              <a:rPr lang="es-ES" sz="3600" b="1" dirty="0" smtClean="0">
                <a:latin typeface="Arial" pitchFamily="34" charset="0"/>
                <a:cs typeface="Arial" pitchFamily="34" charset="0"/>
              </a:rPr>
              <a:t>Figura 3. </a:t>
            </a:r>
            <a:r>
              <a:rPr lang="es-ES_tradnl" sz="3600" dirty="0" smtClean="0">
                <a:latin typeface="Arial" pitchFamily="34" charset="0"/>
                <a:cs typeface="Arial" pitchFamily="34" charset="0"/>
              </a:rPr>
              <a:t>Tomografía axial computarizada de cráneo . Corte transverso.</a:t>
            </a:r>
            <a:endParaRPr lang="es-ES" dirty="0">
              <a:latin typeface="Arial" pitchFamily="34" charset="0"/>
              <a:cs typeface="Arial" pitchFamily="34" charset="0"/>
            </a:endParaRPr>
          </a:p>
          <a:p>
            <a:endParaRPr lang="es-ES" dirty="0"/>
          </a:p>
        </p:txBody>
      </p:sp>
      <p:pic>
        <p:nvPicPr>
          <p:cNvPr id="81" name="80 Imagen" descr="C:\Users\Yoer\Desktop\IMÁGENES 2\ANGEL LADRON DE GUEVARA 2024\LADRON DE GUEVARA- ANGEL CECILIO - 7-12-1935- CT from 7-12-2024 S1 I73.BMP"/>
          <p:cNvPicPr/>
          <p:nvPr/>
        </p:nvPicPr>
        <p:blipFill>
          <a:blip r:embed="rId8"/>
          <a:srcRect/>
          <a:stretch>
            <a:fillRect/>
          </a:stretch>
        </p:blipFill>
        <p:spPr bwMode="auto">
          <a:xfrm>
            <a:off x="15916273" y="21674138"/>
            <a:ext cx="4071966" cy="3714776"/>
          </a:xfrm>
          <a:prstGeom prst="rect">
            <a:avLst/>
          </a:prstGeom>
          <a:noFill/>
          <a:ln w="9525">
            <a:noFill/>
            <a:miter lim="800000"/>
            <a:headEnd/>
            <a:tailEnd/>
          </a:ln>
        </p:spPr>
      </p:pic>
      <p:sp>
        <p:nvSpPr>
          <p:cNvPr id="83" name="82 CuadroTexto"/>
          <p:cNvSpPr txBox="1"/>
          <p:nvPr/>
        </p:nvSpPr>
        <p:spPr>
          <a:xfrm>
            <a:off x="20345429" y="21674138"/>
            <a:ext cx="11430080" cy="3416320"/>
          </a:xfrm>
          <a:prstGeom prst="rect">
            <a:avLst/>
          </a:prstGeom>
          <a:noFill/>
        </p:spPr>
        <p:txBody>
          <a:bodyPr wrap="square" rtlCol="0">
            <a:spAutoFit/>
          </a:bodyPr>
          <a:lstStyle/>
          <a:p>
            <a:pPr algn="just">
              <a:lnSpc>
                <a:spcPct val="150000"/>
              </a:lnSpc>
            </a:pPr>
            <a:r>
              <a:rPr lang="es-ES_tradnl" sz="3600" dirty="0" smtClean="0">
                <a:latin typeface="Arial" pitchFamily="34" charset="0"/>
                <a:cs typeface="Arial" pitchFamily="34" charset="0"/>
              </a:rPr>
              <a:t>Imagen radiológica del año 2024. Hematoma </a:t>
            </a:r>
            <a:r>
              <a:rPr lang="es-ES_tradnl" sz="3600" dirty="0" err="1" smtClean="0">
                <a:latin typeface="Arial" pitchFamily="34" charset="0"/>
                <a:cs typeface="Arial" pitchFamily="34" charset="0"/>
              </a:rPr>
              <a:t>subdural</a:t>
            </a:r>
            <a:r>
              <a:rPr lang="es-ES_tradnl" sz="3600" dirty="0" smtClean="0">
                <a:latin typeface="Arial" pitchFamily="34" charset="0"/>
                <a:cs typeface="Arial" pitchFamily="34" charset="0"/>
              </a:rPr>
              <a:t> crónico derecho, </a:t>
            </a:r>
            <a:r>
              <a:rPr lang="es-ES_tradnl" sz="3600" dirty="0" err="1" smtClean="0">
                <a:latin typeface="Arial" pitchFamily="34" charset="0"/>
                <a:cs typeface="Arial" pitchFamily="34" charset="0"/>
              </a:rPr>
              <a:t>isodenso</a:t>
            </a:r>
            <a:r>
              <a:rPr lang="es-ES_tradnl" sz="3600" dirty="0" smtClean="0">
                <a:latin typeface="Arial" pitchFamily="34" charset="0"/>
                <a:cs typeface="Arial" pitchFamily="34" charset="0"/>
              </a:rPr>
              <a:t>, con signo de hematocrito discreto y visualización de membrana visceral bien definida y ligeramente gruesa. </a:t>
            </a:r>
            <a:endParaRPr lang="es-ES" sz="3600" dirty="0">
              <a:latin typeface="Arial" pitchFamily="34" charset="0"/>
              <a:cs typeface="Arial" pitchFamily="34" charset="0"/>
            </a:endParaRPr>
          </a:p>
        </p:txBody>
      </p:sp>
      <p:sp>
        <p:nvSpPr>
          <p:cNvPr id="84" name="83 CuadroTexto"/>
          <p:cNvSpPr txBox="1"/>
          <p:nvPr/>
        </p:nvSpPr>
        <p:spPr>
          <a:xfrm>
            <a:off x="15844835" y="25674666"/>
            <a:ext cx="15787798" cy="1651671"/>
          </a:xfrm>
          <a:prstGeom prst="rect">
            <a:avLst/>
          </a:prstGeom>
          <a:noFill/>
        </p:spPr>
        <p:txBody>
          <a:bodyPr wrap="square" rtlCol="0">
            <a:spAutoFit/>
          </a:bodyPr>
          <a:lstStyle/>
          <a:p>
            <a:pPr algn="just">
              <a:lnSpc>
                <a:spcPct val="150000"/>
              </a:lnSpc>
            </a:pPr>
            <a:r>
              <a:rPr lang="es-ES" sz="3600" b="1" dirty="0" smtClean="0">
                <a:latin typeface="Arial" pitchFamily="34" charset="0"/>
                <a:cs typeface="Arial" pitchFamily="34" charset="0"/>
              </a:rPr>
              <a:t>Figura 4 </a:t>
            </a:r>
            <a:r>
              <a:rPr lang="es-ES" sz="3600" dirty="0" smtClean="0">
                <a:latin typeface="Arial" pitchFamily="34" charset="0"/>
                <a:cs typeface="Arial" pitchFamily="34" charset="0"/>
              </a:rPr>
              <a:t>Imagen macroscópica(A y B)  e histológica de las membranas del hematoma(C y D) del año 2024.  </a:t>
            </a:r>
            <a:endParaRPr lang="es-ES" sz="3600" dirty="0">
              <a:latin typeface="Arial" pitchFamily="34" charset="0"/>
              <a:cs typeface="Arial" pitchFamily="34" charset="0"/>
            </a:endParaRPr>
          </a:p>
        </p:txBody>
      </p:sp>
      <p:pic>
        <p:nvPicPr>
          <p:cNvPr id="85" name="84 Imagen"/>
          <p:cNvPicPr/>
          <p:nvPr/>
        </p:nvPicPr>
        <p:blipFill>
          <a:blip r:embed="rId9" cstate="print"/>
          <a:srcRect/>
          <a:stretch>
            <a:fillRect/>
          </a:stretch>
        </p:blipFill>
        <p:spPr bwMode="auto">
          <a:xfrm>
            <a:off x="15916273" y="27389178"/>
            <a:ext cx="3960000" cy="378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6" name="85 Imagen">
            <a:extLst>
              <a:ext uri="{FF2B5EF4-FFF2-40B4-BE49-F238E27FC236}">
                <a16:creationId xmlns:ve="http://schemas.openxmlformats.org/markup-compatibility/2006" xmlns:o="urn:schemas-microsoft-com:office:office" xmlns:m="http://schemas.openxmlformats.org/officeDocument/2006/math" xmlns:v="urn:schemas-microsoft-com:vml" xmlns:wp="http://schemas.openxmlformats.org/drawingml/2006/wordprocessingDrawing" xmlns:w10="urn:schemas-microsoft-com:office:word" xmlns:w="http://schemas.openxmlformats.org/wordprocessingml/2006/main" xmlns:wne="http://schemas.microsoft.com/office/word/2006/wordml" xmlns:a16="http://schemas.microsoft.com/office/drawing/2014/main" xmlns="" xmlns:lc="http://schemas.openxmlformats.org/drawingml/2006/lockedCanvas" id="{6C343B71-2D30-4CB2-AE6D-0AE61EDF9379}"/>
              </a:ext>
            </a:extLst>
          </p:cNvPr>
          <p:cNvPicPr/>
          <p:nvPr/>
        </p:nvPicPr>
        <p:blipFill>
          <a:blip r:embed="rId10" cstate="print">
            <a:extLst>
              <a:ext uri="{28A0092B-C50C-407E-A947-70E740481C1C}">
                <a14:useLocalDpi xmlns:ve="http://schemas.openxmlformats.org/markup-compatibility/2006" xmlns:o="urn:schemas-microsoft-com:office:office" xmlns:m="http://schemas.openxmlformats.org/officeDocument/2006/math" xmlns:v="urn:schemas-microsoft-com:vml" xmlns:wp="http://schemas.openxmlformats.org/drawingml/2006/wordprocessingDrawing" xmlns:w10="urn:schemas-microsoft-com:office:word" xmlns:w="http://schemas.openxmlformats.org/wordprocessingml/2006/main" xmlns:wne="http://schemas.microsoft.com/office/word/2006/wordml" xmlns:a14="http://schemas.microsoft.com/office/drawing/2010/main" xmlns="" xmlns:pic="http://schemas.openxmlformats.org/drawingml/2006/picture" xmlns:lc="http://schemas.openxmlformats.org/drawingml/2006/lockedCanvas" val="0"/>
              </a:ext>
            </a:extLst>
          </a:blip>
          <a:stretch>
            <a:fillRect/>
          </a:stretch>
        </p:blipFill>
        <p:spPr>
          <a:xfrm>
            <a:off x="19845363" y="27389178"/>
            <a:ext cx="3960000" cy="378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7" name="86 Imagen" descr="angel ladron.jpg"/>
          <p:cNvPicPr/>
          <p:nvPr/>
        </p:nvPicPr>
        <p:blipFill>
          <a:blip r:embed="rId11" cstate="print"/>
          <a:stretch>
            <a:fillRect/>
          </a:stretch>
        </p:blipFill>
        <p:spPr>
          <a:xfrm>
            <a:off x="23774453" y="27317740"/>
            <a:ext cx="3960000" cy="3929090"/>
          </a:xfrm>
          <a:prstGeom prst="rect">
            <a:avLst/>
          </a:prstGeom>
        </p:spPr>
      </p:pic>
      <p:pic>
        <p:nvPicPr>
          <p:cNvPr id="88" name="87 Imagen" descr="angel ladron 2.jpg"/>
          <p:cNvPicPr/>
          <p:nvPr/>
        </p:nvPicPr>
        <p:blipFill>
          <a:blip r:embed="rId12" cstate="print"/>
          <a:stretch>
            <a:fillRect/>
          </a:stretch>
        </p:blipFill>
        <p:spPr>
          <a:xfrm>
            <a:off x="27703543" y="27317740"/>
            <a:ext cx="3960000" cy="3929090"/>
          </a:xfrm>
          <a:prstGeom prst="rect">
            <a:avLst/>
          </a:prstGeom>
        </p:spPr>
      </p:pic>
      <p:sp>
        <p:nvSpPr>
          <p:cNvPr id="89" name="88 CuadroTexto"/>
          <p:cNvSpPr txBox="1"/>
          <p:nvPr/>
        </p:nvSpPr>
        <p:spPr>
          <a:xfrm>
            <a:off x="15987711" y="30532450"/>
            <a:ext cx="1143008" cy="646331"/>
          </a:xfrm>
          <a:prstGeom prst="rect">
            <a:avLst/>
          </a:prstGeom>
          <a:solidFill>
            <a:schemeClr val="bg1"/>
          </a:solidFill>
        </p:spPr>
        <p:txBody>
          <a:bodyPr wrap="square" rtlCol="0">
            <a:spAutoFit/>
          </a:bodyPr>
          <a:lstStyle/>
          <a:p>
            <a:pPr algn="ctr"/>
            <a:r>
              <a:rPr lang="es-ES" sz="3600" b="1" dirty="0" smtClean="0">
                <a:latin typeface="Arial" pitchFamily="34" charset="0"/>
                <a:cs typeface="Arial" pitchFamily="34" charset="0"/>
              </a:rPr>
              <a:t>A</a:t>
            </a:r>
            <a:endParaRPr lang="es-ES" sz="3600" b="1" dirty="0">
              <a:latin typeface="Arial" pitchFamily="34" charset="0"/>
              <a:cs typeface="Arial" pitchFamily="34" charset="0"/>
            </a:endParaRPr>
          </a:p>
        </p:txBody>
      </p:sp>
      <p:sp>
        <p:nvSpPr>
          <p:cNvPr id="90" name="89 CuadroTexto"/>
          <p:cNvSpPr txBox="1"/>
          <p:nvPr/>
        </p:nvSpPr>
        <p:spPr>
          <a:xfrm>
            <a:off x="19845363" y="30532450"/>
            <a:ext cx="1143008" cy="646331"/>
          </a:xfrm>
          <a:prstGeom prst="rect">
            <a:avLst/>
          </a:prstGeom>
          <a:solidFill>
            <a:schemeClr val="bg1"/>
          </a:solidFill>
        </p:spPr>
        <p:txBody>
          <a:bodyPr wrap="square" rtlCol="0">
            <a:spAutoFit/>
          </a:bodyPr>
          <a:lstStyle/>
          <a:p>
            <a:pPr algn="ctr"/>
            <a:r>
              <a:rPr lang="es-ES" sz="3600" b="1" dirty="0" smtClean="0">
                <a:latin typeface="Arial" pitchFamily="34" charset="0"/>
                <a:cs typeface="Arial" pitchFamily="34" charset="0"/>
              </a:rPr>
              <a:t>B</a:t>
            </a:r>
            <a:endParaRPr lang="es-ES" sz="3600" b="1" dirty="0">
              <a:latin typeface="Arial" pitchFamily="34" charset="0"/>
              <a:cs typeface="Arial" pitchFamily="34" charset="0"/>
            </a:endParaRPr>
          </a:p>
        </p:txBody>
      </p:sp>
      <p:sp>
        <p:nvSpPr>
          <p:cNvPr id="91" name="90 CuadroTexto"/>
          <p:cNvSpPr txBox="1"/>
          <p:nvPr/>
        </p:nvSpPr>
        <p:spPr>
          <a:xfrm>
            <a:off x="23774453" y="30532450"/>
            <a:ext cx="1143008" cy="646331"/>
          </a:xfrm>
          <a:prstGeom prst="rect">
            <a:avLst/>
          </a:prstGeom>
          <a:solidFill>
            <a:schemeClr val="bg1"/>
          </a:solidFill>
        </p:spPr>
        <p:txBody>
          <a:bodyPr wrap="square" rtlCol="0">
            <a:spAutoFit/>
          </a:bodyPr>
          <a:lstStyle/>
          <a:p>
            <a:pPr algn="ctr"/>
            <a:r>
              <a:rPr lang="es-ES" sz="3600" b="1" dirty="0" smtClean="0">
                <a:latin typeface="Arial" pitchFamily="34" charset="0"/>
                <a:cs typeface="Arial" pitchFamily="34" charset="0"/>
              </a:rPr>
              <a:t>C</a:t>
            </a:r>
            <a:endParaRPr lang="es-ES" sz="3600" b="1" dirty="0">
              <a:latin typeface="Arial" pitchFamily="34" charset="0"/>
              <a:cs typeface="Arial" pitchFamily="34" charset="0"/>
            </a:endParaRPr>
          </a:p>
        </p:txBody>
      </p:sp>
      <p:sp>
        <p:nvSpPr>
          <p:cNvPr id="92" name="91 CuadroTexto"/>
          <p:cNvSpPr txBox="1"/>
          <p:nvPr/>
        </p:nvSpPr>
        <p:spPr>
          <a:xfrm>
            <a:off x="27703543" y="30532450"/>
            <a:ext cx="1143008" cy="646331"/>
          </a:xfrm>
          <a:prstGeom prst="rect">
            <a:avLst/>
          </a:prstGeom>
          <a:solidFill>
            <a:schemeClr val="bg1"/>
          </a:solidFill>
        </p:spPr>
        <p:txBody>
          <a:bodyPr wrap="square" rtlCol="0">
            <a:spAutoFit/>
          </a:bodyPr>
          <a:lstStyle/>
          <a:p>
            <a:pPr algn="ctr"/>
            <a:r>
              <a:rPr lang="es-ES" sz="3600" b="1" dirty="0" smtClean="0">
                <a:latin typeface="Arial" pitchFamily="34" charset="0"/>
                <a:cs typeface="Arial" pitchFamily="34" charset="0"/>
              </a:rPr>
              <a:t>D</a:t>
            </a:r>
            <a:endParaRPr lang="es-ES" sz="3600" b="1" dirty="0">
              <a:latin typeface="Arial" pitchFamily="34" charset="0"/>
              <a:cs typeface="Arial" pitchFamily="34" charset="0"/>
            </a:endParaRPr>
          </a:p>
        </p:txBody>
      </p:sp>
      <p:sp>
        <p:nvSpPr>
          <p:cNvPr id="93" name="92 CuadroTexto"/>
          <p:cNvSpPr txBox="1"/>
          <p:nvPr/>
        </p:nvSpPr>
        <p:spPr>
          <a:xfrm>
            <a:off x="15844835" y="31889772"/>
            <a:ext cx="15859236" cy="7571303"/>
          </a:xfrm>
          <a:prstGeom prst="rect">
            <a:avLst/>
          </a:prstGeom>
          <a:noFill/>
          <a:ln w="38100">
            <a:noFill/>
          </a:ln>
        </p:spPr>
        <p:txBody>
          <a:bodyPr wrap="square" rtlCol="0">
            <a:spAutoFit/>
          </a:bodyPr>
          <a:lstStyle/>
          <a:p>
            <a:pPr algn="just">
              <a:lnSpc>
                <a:spcPct val="150000"/>
              </a:lnSpc>
            </a:pPr>
            <a:r>
              <a:rPr lang="es-ES_tradnl" sz="3600" b="1" dirty="0" smtClean="0">
                <a:latin typeface="Arial" pitchFamily="34" charset="0"/>
                <a:cs typeface="Arial" pitchFamily="34" charset="0"/>
              </a:rPr>
              <a:t>A. </a:t>
            </a:r>
            <a:r>
              <a:rPr lang="es-ES_tradnl" sz="3600" dirty="0" smtClean="0">
                <a:latin typeface="Arial" pitchFamily="34" charset="0"/>
                <a:cs typeface="Arial" pitchFamily="34" charset="0"/>
              </a:rPr>
              <a:t>Membrana parietal fibrosa, de aspecto rígido. </a:t>
            </a:r>
            <a:r>
              <a:rPr lang="es-ES_tradnl" sz="3600" b="1" dirty="0" smtClean="0">
                <a:latin typeface="Arial" pitchFamily="34" charset="0"/>
                <a:cs typeface="Arial" pitchFamily="34" charset="0"/>
              </a:rPr>
              <a:t>B</a:t>
            </a:r>
            <a:r>
              <a:rPr lang="es-ES_tradnl" sz="3600" dirty="0" smtClean="0">
                <a:latin typeface="Arial" pitchFamily="34" charset="0"/>
                <a:cs typeface="Arial" pitchFamily="34" charset="0"/>
              </a:rPr>
              <a:t>. Membrana visceral gruesa y fibrosa semejante a la duramadre. </a:t>
            </a:r>
            <a:r>
              <a:rPr lang="es-ES_tradnl" sz="3600" b="1" dirty="0" smtClean="0">
                <a:latin typeface="Arial" pitchFamily="34" charset="0"/>
                <a:cs typeface="Arial" pitchFamily="34" charset="0"/>
              </a:rPr>
              <a:t>C. </a:t>
            </a:r>
            <a:r>
              <a:rPr lang="es-ES_tradnl" sz="3600" dirty="0" smtClean="0">
                <a:latin typeface="Arial" pitchFamily="34" charset="0"/>
                <a:cs typeface="Arial" pitchFamily="34" charset="0"/>
              </a:rPr>
              <a:t>Membrana parietal con vasos sanguíneos de </a:t>
            </a:r>
            <a:r>
              <a:rPr lang="es-ES_tradnl" sz="3600" dirty="0" err="1" smtClean="0">
                <a:latin typeface="Arial" pitchFamily="34" charset="0"/>
                <a:cs typeface="Arial" pitchFamily="34" charset="0"/>
              </a:rPr>
              <a:t>neoformación</a:t>
            </a:r>
            <a:r>
              <a:rPr lang="es-ES_tradnl" sz="3600" dirty="0" smtClean="0">
                <a:latin typeface="Arial" pitchFamily="34" charset="0"/>
                <a:cs typeface="Arial" pitchFamily="34" charset="0"/>
              </a:rPr>
              <a:t> con ligera hiperplasia endotelial, se observan además fibroblastos y macrófagos con hemosiderina. </a:t>
            </a:r>
            <a:r>
              <a:rPr lang="es-ES_tradnl" sz="3600" b="1" dirty="0" smtClean="0">
                <a:latin typeface="Arial" pitchFamily="34" charset="0"/>
                <a:cs typeface="Arial" pitchFamily="34" charset="0"/>
              </a:rPr>
              <a:t>D.  </a:t>
            </a:r>
            <a:r>
              <a:rPr lang="es-ES_tradnl" sz="3600" dirty="0" smtClean="0">
                <a:latin typeface="Arial" pitchFamily="34" charset="0"/>
                <a:cs typeface="Arial" pitchFamily="34" charset="0"/>
              </a:rPr>
              <a:t>Membrana visceral sin capas definidas y una capa intermedia con infiltrado inflamatorio leve y presencia de un pequeño cuerpo de </a:t>
            </a:r>
            <a:r>
              <a:rPr lang="es-ES_tradnl" sz="3600" dirty="0" err="1" smtClean="0">
                <a:latin typeface="Arial" pitchFamily="34" charset="0"/>
                <a:cs typeface="Arial" pitchFamily="34" charset="0"/>
              </a:rPr>
              <a:t>psamoma</a:t>
            </a:r>
            <a:r>
              <a:rPr lang="es-ES_tradnl" sz="3600" dirty="0" smtClean="0">
                <a:latin typeface="Arial" pitchFamily="34" charset="0"/>
                <a:cs typeface="Arial" pitchFamily="34" charset="0"/>
              </a:rPr>
              <a:t>. </a:t>
            </a:r>
            <a:endParaRPr lang="es-ES" sz="3600" dirty="0" smtClean="0">
              <a:latin typeface="Arial" pitchFamily="34" charset="0"/>
              <a:cs typeface="Arial" pitchFamily="34" charset="0"/>
            </a:endParaRPr>
          </a:p>
          <a:p>
            <a:pPr algn="just">
              <a:lnSpc>
                <a:spcPct val="150000"/>
              </a:lnSpc>
            </a:pPr>
            <a:r>
              <a:rPr lang="es-ES_tradnl" sz="3600" dirty="0" smtClean="0">
                <a:latin typeface="Arial" pitchFamily="34" charset="0"/>
                <a:cs typeface="Arial" pitchFamily="34" charset="0"/>
              </a:rPr>
              <a:t> </a:t>
            </a:r>
            <a:endParaRPr lang="es-ES" sz="3600" dirty="0" smtClean="0">
              <a:latin typeface="Arial" pitchFamily="34" charset="0"/>
              <a:cs typeface="Arial" pitchFamily="34" charset="0"/>
            </a:endParaRPr>
          </a:p>
          <a:p>
            <a:pPr algn="just">
              <a:lnSpc>
                <a:spcPct val="150000"/>
              </a:lnSpc>
            </a:pPr>
            <a:endParaRPr lang="es-ES" sz="3600" dirty="0" smtClean="0">
              <a:latin typeface="Arial" pitchFamily="34" charset="0"/>
              <a:cs typeface="Arial" pitchFamily="34" charset="0"/>
            </a:endParaRPr>
          </a:p>
          <a:p>
            <a:pPr algn="just">
              <a:lnSpc>
                <a:spcPct val="150000"/>
              </a:lnSpc>
            </a:pPr>
            <a:endParaRPr lang="es-ES" sz="3600" dirty="0">
              <a:latin typeface="Arial" pitchFamily="34" charset="0"/>
              <a:cs typeface="Arial" pitchFamily="34" charset="0"/>
            </a:endParaRPr>
          </a:p>
        </p:txBody>
      </p:sp>
      <p:sp>
        <p:nvSpPr>
          <p:cNvPr id="94" name="93 CuadroTexto"/>
          <p:cNvSpPr txBox="1"/>
          <p:nvPr/>
        </p:nvSpPr>
        <p:spPr>
          <a:xfrm>
            <a:off x="15773397" y="36961870"/>
            <a:ext cx="15859236" cy="5078313"/>
          </a:xfrm>
          <a:prstGeom prst="rect">
            <a:avLst/>
          </a:prstGeom>
          <a:noFill/>
        </p:spPr>
        <p:txBody>
          <a:bodyPr wrap="square" rtlCol="0">
            <a:spAutoFit/>
          </a:bodyPr>
          <a:lstStyle/>
          <a:p>
            <a:pPr algn="just">
              <a:lnSpc>
                <a:spcPct val="150000"/>
              </a:lnSpc>
            </a:pPr>
            <a:r>
              <a:rPr lang="es-ES" sz="3600" b="1" dirty="0" smtClean="0">
                <a:latin typeface="Arial" pitchFamily="34" charset="0"/>
                <a:cs typeface="Arial" pitchFamily="34" charset="0"/>
              </a:rPr>
              <a:t>Conclusiones: </a:t>
            </a:r>
            <a:r>
              <a:rPr lang="es-ES" sz="3600" dirty="0" smtClean="0">
                <a:latin typeface="Arial" pitchFamily="34" charset="0"/>
                <a:cs typeface="Arial" pitchFamily="34" charset="0"/>
              </a:rPr>
              <a:t>Las características radiológicas observadas de la membrana visceral ya sean finas o gruesas así como la densidad del hematoma se relacionan con las características macroscópicas observadas durante el acto quirúrgico  y las características histológicas de las membranas del hematoma.  Lo cual refleja la importancia histológica y  aplicación clínica de su conocimiento.</a:t>
            </a:r>
            <a:endParaRPr lang="es-ES" sz="3600" b="1" dirty="0">
              <a:latin typeface="Arial" pitchFamily="34" charset="0"/>
              <a:cs typeface="Arial" pitchFamily="34" charset="0"/>
            </a:endParaRPr>
          </a:p>
        </p:txBody>
      </p:sp>
      <p:pic>
        <p:nvPicPr>
          <p:cNvPr id="35" name="Imagen 2"/>
          <p:cNvPicPr>
            <a:picLocks noChangeAspect="1"/>
          </p:cNvPicPr>
          <p:nvPr/>
        </p:nvPicPr>
        <p:blipFill>
          <a:blip r:embed="rId13"/>
          <a:stretch>
            <a:fillRect/>
          </a:stretch>
        </p:blipFill>
        <p:spPr>
          <a:xfrm>
            <a:off x="907069" y="127811"/>
            <a:ext cx="28653862" cy="1531405"/>
          </a:xfrm>
          <a:prstGeom prst="rect">
            <a:avLst/>
          </a:prstGeom>
        </p:spPr>
      </p:pic>
    </p:spTree>
    <p:extLst>
      <p:ext uri="{BB962C8B-B14F-4D97-AF65-F5344CB8AC3E}">
        <p14:creationId xmlns:p14="http://schemas.microsoft.com/office/powerpoint/2010/main" xmlns="" val="3379076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806</Words>
  <Application>Microsoft Office PowerPoint</Application>
  <PresentationFormat>Personalizado</PresentationFormat>
  <Paragraphs>32</Paragraphs>
  <Slides>1</Slides>
  <Notes>0</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Tema de Office</vt:lpstr>
      <vt:lpstr>Diapositiva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Elizabeth Maria EMHR. Horta Rivero</dc:creator>
  <cp:lastModifiedBy>Yoer</cp:lastModifiedBy>
  <cp:revision>63</cp:revision>
  <dcterms:created xsi:type="dcterms:W3CDTF">2022-05-17T14:25:06Z</dcterms:created>
  <dcterms:modified xsi:type="dcterms:W3CDTF">2025-04-15T15:00:55Z</dcterms:modified>
</cp:coreProperties>
</file>