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56" r:id="rId2"/>
  </p:sldIdLst>
  <p:sldSz cx="23399750" cy="28800425"/>
  <p:notesSz cx="6858000" cy="9144000"/>
  <p:defaultTextStyle>
    <a:defPPr>
      <a:defRPr lang="en-US"/>
    </a:defPPr>
    <a:lvl1pPr marL="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1pPr>
    <a:lvl2pPr marL="4139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2pPr>
    <a:lvl3pPr marL="8279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3pPr>
    <a:lvl4pPr marL="12418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4pPr>
    <a:lvl5pPr marL="16558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5pPr>
    <a:lvl6pPr marL="206974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6pPr>
    <a:lvl7pPr marL="24837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7pPr>
    <a:lvl8pPr marL="28976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8pPr>
    <a:lvl9pPr marL="331159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FD"/>
    <a:srgbClr val="FBFFFF"/>
    <a:srgbClr val="FBFCFF"/>
    <a:srgbClr val="FFFFFF"/>
    <a:srgbClr val="F0F3FE"/>
    <a:srgbClr val="E6ECFE"/>
    <a:srgbClr val="D1DDFD"/>
    <a:srgbClr val="D3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2" d="100"/>
          <a:sy n="42" d="100"/>
        </p:scale>
        <p:origin x="-324" y="3618"/>
      </p:cViewPr>
      <p:guideLst>
        <p:guide orient="horz" pos="9071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4713405"/>
            <a:ext cx="19889788" cy="10026815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5126892"/>
            <a:ext cx="17549813" cy="6953434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416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35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533356"/>
            <a:ext cx="5045571" cy="244070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533356"/>
            <a:ext cx="14844216" cy="244070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74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8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180114"/>
            <a:ext cx="20182284" cy="11980175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19273626"/>
            <a:ext cx="20182284" cy="6300091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33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533362"/>
            <a:ext cx="20182284" cy="556675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060106"/>
            <a:ext cx="9899190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0520155"/>
            <a:ext cx="9899190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060106"/>
            <a:ext cx="9947942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0520155"/>
            <a:ext cx="9947942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6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23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90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146734"/>
            <a:ext cx="11846123" cy="20466969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78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146734"/>
            <a:ext cx="11846123" cy="20466969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982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533362"/>
            <a:ext cx="2018228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7666780"/>
            <a:ext cx="2018228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CD66-35E6-4A1E-BAC1-C460584AE0D6}" type="datetimeFigureOut">
              <a:rPr lang="es-MX" smtClean="0"/>
              <a:t>30/04/2025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6693734"/>
            <a:ext cx="7897416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37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2339950" rtl="0" eaLnBrk="1" latinLnBrk="0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0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yilenaliy30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0F4980CC-7E25-4B8B-A93C-5A2652AF69A1}"/>
              </a:ext>
            </a:extLst>
          </p:cNvPr>
          <p:cNvSpPr/>
          <p:nvPr/>
        </p:nvSpPr>
        <p:spPr>
          <a:xfrm>
            <a:off x="863495" y="2408033"/>
            <a:ext cx="20829987" cy="1535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endParaRPr lang="es-MX" sz="754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MX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Autores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2400" b="1" kern="1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Dra. Yilena </a:t>
            </a:r>
            <a:r>
              <a:rPr lang="es-ES" sz="2400" b="1" kern="1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Maite Liy </a:t>
            </a:r>
            <a:r>
              <a:rPr lang="es-ES" sz="2400" b="1" kern="1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Rodríguez, Dra. Yuroska González Pérez, Dra. Alina Rodríguez </a:t>
            </a:r>
            <a:r>
              <a:rPr lang="es-ES" sz="2400" b="1" kern="1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Font, Yuliet Montero Rodríguez</a:t>
            </a:r>
            <a:endParaRPr lang="es-ES" sz="2400" kern="100" dirty="0" smtClean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Correo:  </a:t>
            </a:r>
            <a:r>
              <a:rPr lang="es-MX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yilenaliy30@gmail.com</a:t>
            </a:r>
            <a:r>
              <a:rPr lang="es-MX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s-MX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Institución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MX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Universidad de Ciencias Médicas de Holguín.</a:t>
            </a:r>
            <a:endParaRPr lang="es-E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8498D296-20EF-4FB6-9BC1-7D84086E3C51}"/>
              </a:ext>
            </a:extLst>
          </p:cNvPr>
          <p:cNvSpPr txBox="1"/>
          <p:nvPr/>
        </p:nvSpPr>
        <p:spPr>
          <a:xfrm>
            <a:off x="446238" y="11823829"/>
            <a:ext cx="10302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2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</a:t>
            </a:r>
            <a:r>
              <a:rPr lang="es-MX" sz="32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es-US" sz="2400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V</a:t>
            </a:r>
            <a:r>
              <a:rPr lang="es-US" sz="2400" dirty="0" smtClean="0">
                <a:latin typeface="Arial" pitchFamily="34" charset="0"/>
                <a:ea typeface="Times New Roman"/>
                <a:cs typeface="Arial" pitchFamily="34" charset="0"/>
              </a:rPr>
              <a:t>alorar </a:t>
            </a:r>
            <a:r>
              <a:rPr lang="es-US" sz="2400" dirty="0">
                <a:latin typeface="Arial" pitchFamily="34" charset="0"/>
                <a:ea typeface="Times New Roman"/>
                <a:cs typeface="Arial" pitchFamily="34" charset="0"/>
              </a:rPr>
              <a:t>la influencia de la inteligencia artificial en el aprendizaje de los estudiantes de Medicina en la asignatura sangre y sistema inmune.</a:t>
            </a:r>
            <a:endParaRPr lang="es-ES" sz="2400" dirty="0"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01461" y="13368579"/>
            <a:ext cx="2922880" cy="69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</a:t>
            </a:r>
            <a:endParaRPr lang="es-MX" sz="36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41552" y="25059577"/>
            <a:ext cx="21370898" cy="287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endParaRPr lang="es-ES" sz="2841" b="1" dirty="0" smtClean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2841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Conclusiones</a:t>
            </a:r>
            <a:endParaRPr lang="es-ES" sz="284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La IA constituye una herramienta digital que le permite ser utilizada como medio del proceso de enseñanza – aprendizaje  del estudiante de Medicina </a:t>
            </a:r>
            <a:r>
              <a:rPr lang="es-US" sz="2400" kern="100" dirty="0">
                <a:latin typeface="Arial"/>
                <a:ea typeface="Times New Roman"/>
                <a:cs typeface="Times New Roman"/>
              </a:rPr>
              <a:t>en la asignatura Sangre y sistema inmune </a:t>
            </a:r>
            <a:r>
              <a:rPr lang="es-US" sz="2400" kern="100" dirty="0" smtClean="0">
                <a:latin typeface="Arial"/>
                <a:ea typeface="Times New Roman"/>
                <a:cs typeface="Times New Roman"/>
              </a:rPr>
              <a:t>, </a:t>
            </a:r>
            <a:r>
              <a:rPr lang="es-US" sz="2400" kern="100" dirty="0">
                <a:latin typeface="Arial"/>
                <a:ea typeface="Times New Roman"/>
                <a:cs typeface="Times New Roman"/>
              </a:rPr>
              <a:t>que combina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 la presencialidad con la virtualidad mediada por el uso de dispositivos móviles.</a:t>
            </a:r>
            <a:endParaRPr lang="es-ES" sz="1100" kern="1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s-US" sz="2400" kern="100" smtClean="0">
                <a:latin typeface="Arial"/>
                <a:ea typeface="Times New Roman"/>
                <a:cs typeface="Times New Roman"/>
              </a:rPr>
              <a:t> La </a:t>
            </a:r>
            <a:r>
              <a:rPr lang="es-US" sz="2400" kern="100" dirty="0">
                <a:latin typeface="Arial"/>
                <a:ea typeface="Times New Roman"/>
                <a:cs typeface="Times New Roman"/>
              </a:rPr>
              <a:t>aplicación de la IA influye significativamente en los resultados del aprendizaje que alcanzan los estudiantes de segundo  año de Medicina en la asignatura Sangre y sistema Inmune.</a:t>
            </a:r>
            <a:endParaRPr lang="es-ES" sz="1100" kern="100" dirty="0">
              <a:ea typeface="Times New Roman"/>
              <a:cs typeface="Times New Roman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79498" y="14064603"/>
            <a:ext cx="10843467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s-ES" sz="2400" kern="0" dirty="0">
                <a:latin typeface="Arial" pitchFamily="34" charset="0"/>
                <a:ea typeface="Calibri"/>
                <a:cs typeface="Arial" pitchFamily="34" charset="0"/>
              </a:rPr>
              <a:t>Tabla 1. Comparación del resultado del aprendizaje de Sangre y sistema inmune de los estudiantes de los grupos seleccionados para el cuasi-experimento </a:t>
            </a:r>
            <a:endParaRPr lang="es-E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29500" y="1261032"/>
            <a:ext cx="20595003" cy="228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Título:</a:t>
            </a:r>
            <a:r>
              <a:rPr lang="es-ES" sz="3600" b="1" dirty="0" smtClean="0"/>
              <a:t> </a:t>
            </a:r>
            <a:r>
              <a:rPr lang="es-ES" sz="2800" b="1" kern="100" dirty="0">
                <a:latin typeface="Arial" pitchFamily="34" charset="0"/>
                <a:ea typeface="Times New Roman"/>
                <a:cs typeface="Arial" pitchFamily="34" charset="0"/>
              </a:rPr>
              <a:t>La Inteligencia Artificial en el aprendizaje del estudiante de Medicina en la asignatura Sangre </a:t>
            </a:r>
            <a:r>
              <a:rPr lang="es-ES" sz="2800" b="1" kern="100" dirty="0" smtClean="0">
                <a:latin typeface="Arial" pitchFamily="34" charset="0"/>
                <a:ea typeface="Times New Roman"/>
                <a:cs typeface="Arial" pitchFamily="34" charset="0"/>
              </a:rPr>
              <a:t>y Sistema Inmune. </a:t>
            </a:r>
            <a:endParaRPr lang="es-ES" sz="2800" kern="100" dirty="0">
              <a:ea typeface="Times New Roman"/>
              <a:cs typeface="Times New Roman"/>
            </a:endParaRPr>
          </a:p>
          <a:p>
            <a:pPr algn="ctr">
              <a:lnSpc>
                <a:spcPct val="13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MX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794" y="40103"/>
            <a:ext cx="20786413" cy="153140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35283" y="3791473"/>
            <a:ext cx="10687682" cy="922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32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Introducción: </a:t>
            </a:r>
            <a:r>
              <a:rPr lang="es-ES" sz="2400" kern="100" dirty="0">
                <a:latin typeface="Arial"/>
                <a:ea typeface="Times New Roman"/>
                <a:cs typeface="Times New Roman"/>
              </a:rPr>
              <a:t>La aplicación de la inteligencia artificial (IA) en la enseñanza de la medicina ha abierto nuevas oportunidades y desafíos en el campo de la educación médica. La IA se refiere a la capacidad de las computadoras para simular funciones cognitivas humanas, como el aprendizaje, el razonamiento y la toma de decisiones. En el contexto de la medicina, la IA puede ser utilizada para mejorar la formación de los estudiantes y profesionales de la salud, así como para ofrecer apoyo en el diagnóstico y tratamiento de enfermedades.</a:t>
            </a:r>
            <a:endParaRPr lang="es-ES" sz="2400" kern="100" dirty="0"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ES" sz="2400" kern="100" dirty="0">
                <a:latin typeface="Arial"/>
                <a:ea typeface="Times New Roman"/>
                <a:cs typeface="Times New Roman"/>
              </a:rPr>
              <a:t>La IA puede complementar la enseñanza tradicional al proporcionar recursos interactivos y personalizados. Los estudiantes de medicina pueden acceder a plataformas de aprendizaje en línea que utilizan algoritmos de IA para adaptar el contenido a sus necesidades individuales, esto permitiría un </a:t>
            </a:r>
            <a:r>
              <a:rPr lang="es-ES" sz="2400" kern="100" dirty="0" smtClean="0">
                <a:latin typeface="Arial"/>
                <a:ea typeface="Times New Roman"/>
                <a:cs typeface="Times New Roman"/>
              </a:rPr>
              <a:t>aprendizaje </a:t>
            </a:r>
            <a:r>
              <a:rPr lang="es-ES" sz="2400" kern="100" dirty="0">
                <a:latin typeface="Arial"/>
                <a:ea typeface="Times New Roman"/>
                <a:cs typeface="Times New Roman"/>
              </a:rPr>
              <a:t>más eficiente y efectivo.</a:t>
            </a:r>
            <a:r>
              <a:rPr lang="es-ES" sz="2400" b="1" kern="100" dirty="0">
                <a:latin typeface="Arial"/>
                <a:ea typeface="Times New Roman"/>
                <a:cs typeface="Times New Roman"/>
              </a:rPr>
              <a:t> </a:t>
            </a:r>
            <a:endParaRPr lang="es-MX" sz="3200" b="1" dirty="0" smtClean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s-MX" sz="32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s-ES" sz="2400" dirty="0" smtClean="0">
              <a:solidFill>
                <a:prstClr val="black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 defTabSz="914400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493555" y="3791473"/>
            <a:ext cx="11228153" cy="1140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MX" sz="32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Materiales y Métodos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Se realizó un estudio cuasi-experimental, de corte transversal y observacional con el uso de métodos teóricos y empíricos, tales como:</a:t>
            </a:r>
            <a:endParaRPr lang="es-ES" sz="1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La revisión de documentos para valorar como el uso de la IA influye en los resultados de aprendizaje del estudiante de Medicina en la asignatura Sangre y Sistema Inmune.</a:t>
            </a:r>
            <a:endParaRPr lang="es-ES" sz="1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La </a:t>
            </a:r>
            <a:r>
              <a:rPr lang="es-ES" sz="2400" dirty="0" smtClean="0">
                <a:solidFill>
                  <a:srgbClr val="000000"/>
                </a:solidFill>
                <a:latin typeface="Arial"/>
                <a:ea typeface="Times New Roman"/>
              </a:rPr>
              <a:t>observación a </a:t>
            </a: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clases para valorar como el uso de la IA influye en el aprendizaje del estudiante de </a:t>
            </a:r>
            <a:r>
              <a:rPr lang="es-ES" sz="2400" dirty="0" smtClean="0">
                <a:solidFill>
                  <a:srgbClr val="000000"/>
                </a:solidFill>
                <a:latin typeface="Arial"/>
                <a:ea typeface="Times New Roman"/>
              </a:rPr>
              <a:t>segundo  </a:t>
            </a: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año de Medicina en la asignatura Sangre y Sistema Inmune.</a:t>
            </a:r>
            <a:endParaRPr lang="es-ES" sz="1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La prueba suma de rango con signos de </a:t>
            </a:r>
            <a:r>
              <a:rPr lang="es-ES" sz="2400" dirty="0" err="1">
                <a:solidFill>
                  <a:srgbClr val="000000"/>
                </a:solidFill>
                <a:latin typeface="Arial"/>
                <a:ea typeface="Times New Roman"/>
              </a:rPr>
              <a:t>Wilcoxon</a:t>
            </a:r>
            <a:r>
              <a:rPr lang="es-ES" sz="2400" dirty="0">
                <a:solidFill>
                  <a:srgbClr val="000000"/>
                </a:solidFill>
                <a:latin typeface="Arial"/>
                <a:ea typeface="Times New Roman"/>
              </a:rPr>
              <a:t> para constatar si las diferencias de los datos obtenidos antes y después de que los estudiantes utilizaron la IA, fueron estadísticamente significativas o no.</a:t>
            </a:r>
            <a:endParaRPr lang="es-ES" sz="1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US" sz="2400" b="1" kern="100" dirty="0">
                <a:latin typeface="Arial"/>
                <a:ea typeface="Times New Roman"/>
                <a:cs typeface="Times New Roman"/>
              </a:rPr>
              <a:t>Población y muestra</a:t>
            </a:r>
            <a:endParaRPr lang="es-ES" sz="1100" kern="1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US" sz="2400" b="1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Población</a:t>
            </a:r>
            <a:r>
              <a:rPr lang="es-ES" sz="1100" kern="100" dirty="0">
                <a:ea typeface="Times New Roman"/>
                <a:cs typeface="Times New Roman"/>
              </a:rPr>
              <a:t>: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Profesores 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de Fisiología de la  Universidad de Ciencias Médicas de Holguín. Cuba: Total: 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20</a:t>
            </a:r>
            <a:r>
              <a:rPr lang="es-ES" sz="2400" kern="100" dirty="0" smtClean="0">
                <a:latin typeface="Arial" pitchFamily="34" charset="0"/>
                <a:ea typeface="Times New Roman"/>
                <a:cs typeface="Arial" pitchFamily="34" charset="0"/>
              </a:rPr>
              <a:t> y 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e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studiantes 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de segundo  año de Medicina de la Universidad de Ciencias Médicas de Holguín. Cuba.  Total: 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450.</a:t>
            </a:r>
            <a:endParaRPr lang="es-ES" sz="1100" kern="100" dirty="0" smtClean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US" sz="2400" b="1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Muestra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: Probabilística estratificada aleatoria simple, asumiendo el 30,0% del volumen de la población. </a:t>
            </a:r>
            <a:endParaRPr lang="es-ES" sz="1100" kern="1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Profesores de </a:t>
            </a:r>
            <a:r>
              <a:rPr lang="es-US" sz="2400" kern="100" dirty="0">
                <a:latin typeface="Arial"/>
                <a:ea typeface="Times New Roman"/>
                <a:cs typeface="Times New Roman"/>
              </a:rPr>
              <a:t>Sangre y Sistema Inmune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  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20  Estudiantes </a:t>
            </a:r>
            <a:r>
              <a:rPr lang="es-US" sz="2400" kern="100" dirty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de segundo  año de Medicina.  Total: </a:t>
            </a:r>
            <a:r>
              <a:rPr lang="es-US" sz="2400" kern="100" dirty="0" smtClean="0">
                <a:solidFill>
                  <a:srgbClr val="00000A"/>
                </a:solidFill>
                <a:latin typeface="Arial"/>
                <a:ea typeface="Times New Roman"/>
                <a:cs typeface="Times New Roman"/>
              </a:rPr>
              <a:t>135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2957195" algn="l"/>
              </a:tabLst>
            </a:pPr>
            <a:r>
              <a:rPr lang="es-US" sz="2400" b="1" kern="100" dirty="0">
                <a:latin typeface="Arial" pitchFamily="34" charset="0"/>
                <a:ea typeface="Times New Roman"/>
                <a:cs typeface="Arial" pitchFamily="34" charset="0"/>
              </a:rPr>
              <a:t>Variable independiente: </a:t>
            </a:r>
            <a:endParaRPr lang="es-ES" sz="2400" kern="1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2957195" algn="l"/>
              </a:tabLst>
            </a:pPr>
            <a:r>
              <a:rPr lang="es-US" sz="2400" kern="100" dirty="0">
                <a:latin typeface="Arial" pitchFamily="34" charset="0"/>
                <a:ea typeface="Times New Roman"/>
                <a:cs typeface="Arial" pitchFamily="34" charset="0"/>
              </a:rPr>
              <a:t>Herramientas digitales de IA como medio de aprendizaje de la asignatura Sangre y Sistema Inmune.</a:t>
            </a:r>
            <a:endParaRPr lang="es-ES" sz="2400" kern="1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1100" kern="1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</a:pPr>
            <a:endParaRPr lang="es-MX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46238" y="13873113"/>
            <a:ext cx="85570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400" b="1" dirty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1022965" y="14064603"/>
            <a:ext cx="11699875" cy="88267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0385" indent="-540385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2400" kern="0" dirty="0" smtClean="0">
                <a:latin typeface="Arial"/>
                <a:ea typeface="Calibri"/>
                <a:cs typeface="Times New Roman"/>
              </a:rPr>
              <a:t>Tabla2 . </a:t>
            </a:r>
            <a:r>
              <a:rPr lang="es-ES" sz="2400" kern="0" dirty="0">
                <a:latin typeface="Arial"/>
                <a:ea typeface="Calibri"/>
                <a:cs typeface="Times New Roman"/>
              </a:rPr>
              <a:t>Influencia del uso de la IA en el aprendizaje de los estudiantes de Medicina en la asignatura </a:t>
            </a:r>
            <a:r>
              <a:rPr lang="es-ES" sz="2400" kern="0" dirty="0" smtClean="0">
                <a:latin typeface="Arial"/>
                <a:ea typeface="Calibri"/>
                <a:cs typeface="Times New Roman"/>
              </a:rPr>
              <a:t>Sangre y Sistema Inmune.</a:t>
            </a:r>
            <a:endParaRPr lang="es-ES" sz="2400" kern="100" dirty="0">
              <a:ea typeface="Times New Roman"/>
              <a:cs typeface="Times New Roman"/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465131"/>
              </p:ext>
            </p:extLst>
          </p:nvPr>
        </p:nvGraphicFramePr>
        <p:xfrm>
          <a:off x="11117145" y="15486531"/>
          <a:ext cx="10901492" cy="5338927"/>
        </p:xfrm>
        <a:graphic>
          <a:graphicData uri="http://schemas.openxmlformats.org/drawingml/2006/table">
            <a:tbl>
              <a:tblPr firstRow="1" firstCol="1" bandRow="1"/>
              <a:tblGrid>
                <a:gridCol w="1778282"/>
                <a:gridCol w="1777112"/>
                <a:gridCol w="1777112"/>
                <a:gridCol w="2012421"/>
                <a:gridCol w="2012421"/>
                <a:gridCol w="1544144"/>
              </a:tblGrid>
              <a:tr h="145607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Resultado del </a:t>
                      </a:r>
                      <a:r>
                        <a:rPr lang="es-ES" sz="2400" kern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aprendizaje </a:t>
                      </a: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 los estudiantes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Grupo experimento (</a:t>
                      </a:r>
                      <a:r>
                        <a:rPr lang="es-ES" sz="2400" kern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Gpo2)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Grupo control (</a:t>
                      </a:r>
                      <a:r>
                        <a:rPr lang="es-ES" sz="2400" kern="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Gpo</a:t>
                      </a: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1)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071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Cant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Cant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Excelente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7,1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Muy Bueno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25,9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14,3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Bueno 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10,7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17,8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Regular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17,9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46,5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Deficiente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14,3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C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10981698" y="20903249"/>
            <a:ext cx="54104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Fuente: observación y revisión documental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32451"/>
              </p:ext>
            </p:extLst>
          </p:nvPr>
        </p:nvGraphicFramePr>
        <p:xfrm>
          <a:off x="99094" y="15486531"/>
          <a:ext cx="9940899" cy="5476249"/>
        </p:xfrm>
        <a:graphic>
          <a:graphicData uri="http://schemas.openxmlformats.org/drawingml/2006/table">
            <a:tbl>
              <a:tblPr firstRow="1" firstCol="1" bandRow="1"/>
              <a:tblGrid>
                <a:gridCol w="1621588"/>
                <a:gridCol w="1620520"/>
                <a:gridCol w="1620520"/>
                <a:gridCol w="1835095"/>
                <a:gridCol w="1835095"/>
                <a:gridCol w="1408081"/>
              </a:tblGrid>
              <a:tr h="46908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Resultado del aprendizaje de los estudiantes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Grupo de </a:t>
                      </a:r>
                      <a:r>
                        <a:rPr lang="es-ES" sz="2400" kern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control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es-ES" sz="2400" kern="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Gpo</a:t>
                      </a: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1)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Grupo de experimento (</a:t>
                      </a:r>
                      <a:r>
                        <a:rPr lang="es-ES" sz="2400" kern="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Gpo</a:t>
                      </a: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s-ES" sz="2400" kern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2)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Cant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Cant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Excelente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Muy Bueno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Bueno 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Regular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64,0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33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Deficiente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3525" algn="l"/>
                          <a:tab pos="347345" algn="ctr"/>
                        </a:tabLs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		13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es-ES" sz="2400" kern="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kern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  <a:endParaRPr lang="es-ES" sz="2400" kern="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22 Rectángulo"/>
          <p:cNvSpPr/>
          <p:nvPr/>
        </p:nvSpPr>
        <p:spPr>
          <a:xfrm>
            <a:off x="179498" y="21729847"/>
            <a:ext cx="22177582" cy="4033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180340" algn="l"/>
              </a:tabLst>
            </a:pPr>
            <a:r>
              <a:rPr lang="es-ES" sz="2400" kern="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Al aplicar la técnica </a:t>
            </a:r>
            <a:r>
              <a:rPr lang="es-ES" sz="2400" kern="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estadística  </a:t>
            </a:r>
            <a:r>
              <a:rPr lang="es-ES" sz="2400" kern="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en la </a:t>
            </a:r>
            <a:r>
              <a:rPr lang="es-ES" sz="2400" kern="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tabla 1 </a:t>
            </a:r>
            <a:r>
              <a:rPr lang="es-ES" sz="2400" kern="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se pudo constatar, con un nivel de confianza del 95%, que las diferencias no son estadísticamente significativas (p=0,615&gt;0,05), lo que significa que los grupos seleccionados al azar están en condiciones semejantes para someterse al </a:t>
            </a:r>
            <a:r>
              <a:rPr lang="es-ES" sz="2400" kern="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cuasi-experimento</a:t>
            </a:r>
            <a:r>
              <a:rPr lang="es-ES" sz="2400" kern="0" smtClean="0"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es-ES" sz="2400" kern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180340" algn="l"/>
              </a:tabLst>
            </a:pPr>
            <a:r>
              <a:rPr lang="es-ES" sz="2400" kern="0" smtClean="0">
                <a:latin typeface="Arial" pitchFamily="34" charset="0"/>
                <a:ea typeface="Calibri"/>
                <a:cs typeface="Arial" pitchFamily="34" charset="0"/>
              </a:rPr>
              <a:t>Se </a:t>
            </a:r>
            <a:r>
              <a:rPr lang="es-ES" sz="2400" kern="0" dirty="0">
                <a:latin typeface="Arial" pitchFamily="34" charset="0"/>
                <a:ea typeface="Calibri"/>
                <a:cs typeface="Arial" pitchFamily="34" charset="0"/>
              </a:rPr>
              <a:t>aplicaron las herramientas de IA siguiendo la recomendaciones </a:t>
            </a:r>
            <a:r>
              <a:rPr lang="es-ES" sz="2400" kern="0" dirty="0" smtClean="0">
                <a:latin typeface="Arial" pitchFamily="34" charset="0"/>
                <a:ea typeface="Calibri"/>
                <a:cs typeface="Arial" pitchFamily="34" charset="0"/>
              </a:rPr>
              <a:t>metodológicas y se  </a:t>
            </a:r>
            <a:r>
              <a:rPr lang="es-ES" sz="2400" kern="0" dirty="0">
                <a:latin typeface="Arial" pitchFamily="34" charset="0"/>
                <a:ea typeface="Calibri"/>
                <a:cs typeface="Arial" pitchFamily="34" charset="0"/>
              </a:rPr>
              <a:t>obtuvieron los resultados que se muestra en la </a:t>
            </a:r>
            <a:r>
              <a:rPr lang="es-ES" sz="2400" kern="0" dirty="0" smtClean="0">
                <a:latin typeface="Arial" pitchFamily="34" charset="0"/>
                <a:ea typeface="Calibri"/>
                <a:cs typeface="Arial" pitchFamily="34" charset="0"/>
              </a:rPr>
              <a:t> tabla 2 donde </a:t>
            </a:r>
            <a:r>
              <a:rPr lang="es-ES" sz="2400" kern="0" dirty="0">
                <a:latin typeface="Arial"/>
                <a:ea typeface="Calibri"/>
                <a:cs typeface="Times New Roman"/>
              </a:rPr>
              <a:t>p</a:t>
            </a:r>
            <a:r>
              <a:rPr lang="es-ES" sz="2400" kern="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udo constatar, con un nivel de confianza del 95%, que las diferencias son estadísticamente significativas (p=0,022&lt;0,05)</a:t>
            </a:r>
            <a:r>
              <a:rPr lang="es-ES" sz="2400" b="1" kern="0" dirty="0">
                <a:latin typeface="Arial"/>
                <a:ea typeface="Calibri"/>
                <a:cs typeface="Times New Roman"/>
              </a:rPr>
              <a:t>,</a:t>
            </a:r>
            <a:r>
              <a:rPr lang="es-ES" sz="2400" kern="0" dirty="0">
                <a:latin typeface="Arial"/>
                <a:ea typeface="Calibri"/>
                <a:cs typeface="Times New Roman"/>
              </a:rPr>
              <a:t> se reconoce que los resultados de aprendizaje en la asignatura sangre y sistema inmune  demostrado por los estudiantes del grupo de experimento, fueron mejores que los del grupo de control, lo cual permite </a:t>
            </a:r>
            <a:r>
              <a:rPr lang="es-ES" sz="2400" kern="0" dirty="0" smtClean="0">
                <a:latin typeface="Arial"/>
                <a:ea typeface="Calibri"/>
                <a:cs typeface="Times New Roman"/>
              </a:rPr>
              <a:t>comprobar </a:t>
            </a:r>
            <a:r>
              <a:rPr lang="es-ES" sz="2400" kern="0" dirty="0">
                <a:latin typeface="Arial"/>
                <a:ea typeface="Calibri"/>
                <a:cs typeface="Times New Roman"/>
              </a:rPr>
              <a:t>que el uso de la IA influye de manera significativamente en la mejora de dichos resultados de aprendizaje. </a:t>
            </a:r>
            <a:endParaRPr lang="es-ES" sz="1100" kern="1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180340" algn="l"/>
              </a:tabLst>
            </a:pPr>
            <a:r>
              <a:rPr lang="es-ES" sz="2400" kern="0" dirty="0">
                <a:latin typeface="Arial"/>
                <a:ea typeface="Calibri"/>
                <a:cs typeface="Times New Roman"/>
              </a:rPr>
              <a:t>Es oportuno acotar que los estudiantes del grupo control no usaron herramientas digitales de IA, mientras que los del grupo experimental sí las utilizaron.</a:t>
            </a:r>
            <a:endParaRPr lang="es-ES" sz="1100" kern="1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2400" kern="1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1000" kern="1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38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909</TotalTime>
  <Words>874</Words>
  <Application>Microsoft Office PowerPoint</Application>
  <PresentationFormat>Personalizado</PresentationFormat>
  <Paragraphs>124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Y ALBERTO</dc:creator>
  <cp:lastModifiedBy>LiLi</cp:lastModifiedBy>
  <cp:revision>113</cp:revision>
  <dcterms:created xsi:type="dcterms:W3CDTF">2022-09-22T20:53:39Z</dcterms:created>
  <dcterms:modified xsi:type="dcterms:W3CDTF">2025-04-30T05:01:37Z</dcterms:modified>
</cp:coreProperties>
</file>