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5" r:id="rId1"/>
  </p:sldMasterIdLst>
  <p:sldIdLst>
    <p:sldId id="256" r:id="rId2"/>
  </p:sldIdLst>
  <p:sldSz cx="23399750" cy="28800425"/>
  <p:notesSz cx="6858000" cy="9144000"/>
  <p:defaultTextStyle>
    <a:defPPr>
      <a:defRPr lang="en-US"/>
    </a:defPPr>
    <a:lvl1pPr marL="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1pPr>
    <a:lvl2pPr marL="4139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2pPr>
    <a:lvl3pPr marL="8279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3pPr>
    <a:lvl4pPr marL="12418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4pPr>
    <a:lvl5pPr marL="16558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5pPr>
    <a:lvl6pPr marL="206974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6pPr>
    <a:lvl7pPr marL="248370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7pPr>
    <a:lvl8pPr marL="2897650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8pPr>
    <a:lvl9pPr marL="3311599" algn="l" defTabSz="413950" rtl="0" eaLnBrk="1" latinLnBrk="0" hangingPunct="1">
      <a:defRPr sz="162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BFFFD"/>
    <a:srgbClr val="FBFFFF"/>
    <a:srgbClr val="FBFCFF"/>
    <a:srgbClr val="FFFFFF"/>
    <a:srgbClr val="F0F3FE"/>
    <a:srgbClr val="E6ECFE"/>
    <a:srgbClr val="D1DDFD"/>
    <a:srgbClr val="D3F4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93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4713405"/>
            <a:ext cx="19889788" cy="10026815"/>
          </a:xfrm>
        </p:spPr>
        <p:txBody>
          <a:bodyPr anchor="b"/>
          <a:lstStyle>
            <a:lvl1pPr algn="ctr"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969" y="15126892"/>
            <a:ext cx="17549813" cy="6953434"/>
          </a:xfrm>
        </p:spPr>
        <p:txBody>
          <a:bodyPr/>
          <a:lstStyle>
            <a:lvl1pPr marL="0" indent="0" algn="ctr">
              <a:buNone/>
              <a:defRPr sz="6142"/>
            </a:lvl1pPr>
            <a:lvl2pPr marL="1169975" indent="0" algn="ctr">
              <a:buNone/>
              <a:defRPr sz="5118"/>
            </a:lvl2pPr>
            <a:lvl3pPr marL="2339950" indent="0" algn="ctr">
              <a:buNone/>
              <a:defRPr sz="4606"/>
            </a:lvl3pPr>
            <a:lvl4pPr marL="3509924" indent="0" algn="ctr">
              <a:buNone/>
              <a:defRPr sz="4094"/>
            </a:lvl4pPr>
            <a:lvl5pPr marL="4679899" indent="0" algn="ctr">
              <a:buNone/>
              <a:defRPr sz="4094"/>
            </a:lvl5pPr>
            <a:lvl6pPr marL="5849874" indent="0" algn="ctr">
              <a:buNone/>
              <a:defRPr sz="4094"/>
            </a:lvl6pPr>
            <a:lvl7pPr marL="7019849" indent="0" algn="ctr">
              <a:buNone/>
              <a:defRPr sz="4094"/>
            </a:lvl7pPr>
            <a:lvl8pPr marL="8189824" indent="0" algn="ctr">
              <a:buNone/>
              <a:defRPr sz="4094"/>
            </a:lvl8pPr>
            <a:lvl9pPr marL="9359798" indent="0" algn="ctr">
              <a:buNone/>
              <a:defRPr sz="4094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4165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735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45447" y="1533356"/>
            <a:ext cx="5045571" cy="2440702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8734" y="1533356"/>
            <a:ext cx="14844216" cy="244070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0748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6871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6547" y="7180114"/>
            <a:ext cx="20182284" cy="11980175"/>
          </a:xfrm>
        </p:spPr>
        <p:txBody>
          <a:bodyPr anchor="b"/>
          <a:lstStyle>
            <a:lvl1pPr>
              <a:defRPr sz="15354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6547" y="19273626"/>
            <a:ext cx="20182284" cy="6300091"/>
          </a:xfrm>
        </p:spPr>
        <p:txBody>
          <a:bodyPr/>
          <a:lstStyle>
            <a:lvl1pPr marL="0" indent="0">
              <a:buNone/>
              <a:defRPr sz="6142">
                <a:solidFill>
                  <a:schemeClr val="tx1"/>
                </a:solidFill>
              </a:defRPr>
            </a:lvl1pPr>
            <a:lvl2pPr marL="1169975" indent="0">
              <a:buNone/>
              <a:defRPr sz="5118">
                <a:solidFill>
                  <a:schemeClr val="tx1">
                    <a:tint val="75000"/>
                  </a:schemeClr>
                </a:solidFill>
              </a:defRPr>
            </a:lvl2pPr>
            <a:lvl3pPr marL="2339950" indent="0">
              <a:buNone/>
              <a:defRPr sz="4606">
                <a:solidFill>
                  <a:schemeClr val="tx1">
                    <a:tint val="75000"/>
                  </a:schemeClr>
                </a:solidFill>
              </a:defRPr>
            </a:lvl3pPr>
            <a:lvl4pPr marL="35099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4pPr>
            <a:lvl5pPr marL="467989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5pPr>
            <a:lvl6pPr marL="584987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6pPr>
            <a:lvl7pPr marL="7019849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7pPr>
            <a:lvl8pPr marL="8189824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8pPr>
            <a:lvl9pPr marL="9359798" indent="0">
              <a:buNone/>
              <a:defRPr sz="40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873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46123" y="7666780"/>
            <a:ext cx="9944894" cy="1827360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233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533362"/>
            <a:ext cx="20182284" cy="556675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1783" y="7060106"/>
            <a:ext cx="9899190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1783" y="10520155"/>
            <a:ext cx="9899190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46124" y="7060106"/>
            <a:ext cx="9947942" cy="3460049"/>
          </a:xfrm>
        </p:spPr>
        <p:txBody>
          <a:bodyPr anchor="b"/>
          <a:lstStyle>
            <a:lvl1pPr marL="0" indent="0">
              <a:buNone/>
              <a:defRPr sz="6142" b="1"/>
            </a:lvl1pPr>
            <a:lvl2pPr marL="1169975" indent="0">
              <a:buNone/>
              <a:defRPr sz="5118" b="1"/>
            </a:lvl2pPr>
            <a:lvl3pPr marL="2339950" indent="0">
              <a:buNone/>
              <a:defRPr sz="4606" b="1"/>
            </a:lvl3pPr>
            <a:lvl4pPr marL="3509924" indent="0">
              <a:buNone/>
              <a:defRPr sz="4094" b="1"/>
            </a:lvl4pPr>
            <a:lvl5pPr marL="4679899" indent="0">
              <a:buNone/>
              <a:defRPr sz="4094" b="1"/>
            </a:lvl5pPr>
            <a:lvl6pPr marL="5849874" indent="0">
              <a:buNone/>
              <a:defRPr sz="4094" b="1"/>
            </a:lvl6pPr>
            <a:lvl7pPr marL="7019849" indent="0">
              <a:buNone/>
              <a:defRPr sz="4094" b="1"/>
            </a:lvl7pPr>
            <a:lvl8pPr marL="8189824" indent="0">
              <a:buNone/>
              <a:defRPr sz="4094" b="1"/>
            </a:lvl8pPr>
            <a:lvl9pPr marL="9359798" indent="0">
              <a:buNone/>
              <a:defRPr sz="4094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46124" y="10520155"/>
            <a:ext cx="9947942" cy="1547356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156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4232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905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47942" y="4146734"/>
            <a:ext cx="11846123" cy="20466969"/>
          </a:xfrm>
        </p:spPr>
        <p:txBody>
          <a:bodyPr/>
          <a:lstStyle>
            <a:lvl1pPr>
              <a:defRPr sz="8189"/>
            </a:lvl1pPr>
            <a:lvl2pPr>
              <a:defRPr sz="7165"/>
            </a:lvl2pPr>
            <a:lvl3pPr>
              <a:defRPr sz="6142"/>
            </a:lvl3pPr>
            <a:lvl4pPr>
              <a:defRPr sz="5118"/>
            </a:lvl4pPr>
            <a:lvl5pPr>
              <a:defRPr sz="5118"/>
            </a:lvl5pPr>
            <a:lvl6pPr>
              <a:defRPr sz="5118"/>
            </a:lvl6pPr>
            <a:lvl7pPr>
              <a:defRPr sz="5118"/>
            </a:lvl7pPr>
            <a:lvl8pPr>
              <a:defRPr sz="5118"/>
            </a:lvl8pPr>
            <a:lvl9pPr>
              <a:defRPr sz="5118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782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1781" y="1920028"/>
            <a:ext cx="7547028" cy="6720099"/>
          </a:xfrm>
        </p:spPr>
        <p:txBody>
          <a:bodyPr anchor="b"/>
          <a:lstStyle>
            <a:lvl1pPr>
              <a:defRPr sz="8189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947942" y="4146734"/>
            <a:ext cx="11846123" cy="20466969"/>
          </a:xfrm>
        </p:spPr>
        <p:txBody>
          <a:bodyPr anchor="t"/>
          <a:lstStyle>
            <a:lvl1pPr marL="0" indent="0">
              <a:buNone/>
              <a:defRPr sz="8189"/>
            </a:lvl1pPr>
            <a:lvl2pPr marL="1169975" indent="0">
              <a:buNone/>
              <a:defRPr sz="7165"/>
            </a:lvl2pPr>
            <a:lvl3pPr marL="2339950" indent="0">
              <a:buNone/>
              <a:defRPr sz="6142"/>
            </a:lvl3pPr>
            <a:lvl4pPr marL="3509924" indent="0">
              <a:buNone/>
              <a:defRPr sz="5118"/>
            </a:lvl4pPr>
            <a:lvl5pPr marL="4679899" indent="0">
              <a:buNone/>
              <a:defRPr sz="5118"/>
            </a:lvl5pPr>
            <a:lvl6pPr marL="5849874" indent="0">
              <a:buNone/>
              <a:defRPr sz="5118"/>
            </a:lvl6pPr>
            <a:lvl7pPr marL="7019849" indent="0">
              <a:buNone/>
              <a:defRPr sz="5118"/>
            </a:lvl7pPr>
            <a:lvl8pPr marL="8189824" indent="0">
              <a:buNone/>
              <a:defRPr sz="5118"/>
            </a:lvl8pPr>
            <a:lvl9pPr marL="9359798" indent="0">
              <a:buNone/>
              <a:defRPr sz="5118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1781" y="8640127"/>
            <a:ext cx="7547028" cy="16006905"/>
          </a:xfrm>
        </p:spPr>
        <p:txBody>
          <a:bodyPr/>
          <a:lstStyle>
            <a:lvl1pPr marL="0" indent="0">
              <a:buNone/>
              <a:defRPr sz="4094"/>
            </a:lvl1pPr>
            <a:lvl2pPr marL="1169975" indent="0">
              <a:buNone/>
              <a:defRPr sz="3583"/>
            </a:lvl2pPr>
            <a:lvl3pPr marL="2339950" indent="0">
              <a:buNone/>
              <a:defRPr sz="3071"/>
            </a:lvl3pPr>
            <a:lvl4pPr marL="3509924" indent="0">
              <a:buNone/>
              <a:defRPr sz="2559"/>
            </a:lvl4pPr>
            <a:lvl5pPr marL="4679899" indent="0">
              <a:buNone/>
              <a:defRPr sz="2559"/>
            </a:lvl5pPr>
            <a:lvl6pPr marL="5849874" indent="0">
              <a:buNone/>
              <a:defRPr sz="2559"/>
            </a:lvl6pPr>
            <a:lvl7pPr marL="7019849" indent="0">
              <a:buNone/>
              <a:defRPr sz="2559"/>
            </a:lvl7pPr>
            <a:lvl8pPr marL="8189824" indent="0">
              <a:buNone/>
              <a:defRPr sz="2559"/>
            </a:lvl8pPr>
            <a:lvl9pPr marL="9359798" indent="0">
              <a:buNone/>
              <a:defRPr sz="2559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982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08733" y="1533362"/>
            <a:ext cx="20182284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8733" y="7666780"/>
            <a:ext cx="20182284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0873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2CD66-35E6-4A1E-BAC1-C460584AE0D6}" type="datetimeFigureOut">
              <a:rPr lang="es-MX" smtClean="0"/>
              <a:t>28/05/2024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751167" y="26693734"/>
            <a:ext cx="7897416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526073" y="26693734"/>
            <a:ext cx="52649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E40551-4E52-402B-8B15-83D6177A27A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373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</p:sldLayoutIdLst>
  <p:txStyles>
    <p:titleStyle>
      <a:lvl1pPr algn="l" defTabSz="2339950" rtl="0" eaLnBrk="1" latinLnBrk="0" hangingPunct="1">
        <a:lnSpc>
          <a:spcPct val="90000"/>
        </a:lnSpc>
        <a:spcBef>
          <a:spcPct val="0"/>
        </a:spcBef>
        <a:buNone/>
        <a:defRPr sz="11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4987" indent="-584987" algn="l" defTabSz="2339950" rtl="0" eaLnBrk="1" latinLnBrk="0" hangingPunct="1">
        <a:lnSpc>
          <a:spcPct val="90000"/>
        </a:lnSpc>
        <a:spcBef>
          <a:spcPts val="2559"/>
        </a:spcBef>
        <a:buFont typeface="Arial" panose="020B0604020202020204" pitchFamily="34" charset="0"/>
        <a:buChar char="•"/>
        <a:defRPr sz="7165" kern="1200">
          <a:solidFill>
            <a:schemeClr val="tx1"/>
          </a:solidFill>
          <a:latin typeface="+mn-lt"/>
          <a:ea typeface="+mn-ea"/>
          <a:cs typeface="+mn-cs"/>
        </a:defRPr>
      </a:lvl1pPr>
      <a:lvl2pPr marL="175496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6142" kern="1200">
          <a:solidFill>
            <a:schemeClr val="tx1"/>
          </a:solidFill>
          <a:latin typeface="+mn-lt"/>
          <a:ea typeface="+mn-ea"/>
          <a:cs typeface="+mn-cs"/>
        </a:defRPr>
      </a:lvl2pPr>
      <a:lvl3pPr marL="292493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5118" kern="1200">
          <a:solidFill>
            <a:schemeClr val="tx1"/>
          </a:solidFill>
          <a:latin typeface="+mn-lt"/>
          <a:ea typeface="+mn-ea"/>
          <a:cs typeface="+mn-cs"/>
        </a:defRPr>
      </a:lvl3pPr>
      <a:lvl4pPr marL="4094912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5264887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643486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60483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774811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944786" indent="-584987" algn="l" defTabSz="2339950" rtl="0" eaLnBrk="1" latinLnBrk="0" hangingPunct="1">
        <a:lnSpc>
          <a:spcPct val="90000"/>
        </a:lnSpc>
        <a:spcBef>
          <a:spcPts val="1280"/>
        </a:spcBef>
        <a:buFont typeface="Arial" panose="020B0604020202020204" pitchFamily="34" charset="0"/>
        <a:buChar char="•"/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1pPr>
      <a:lvl2pPr marL="1169975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2pPr>
      <a:lvl3pPr marL="2339950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3pPr>
      <a:lvl4pPr marL="35099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4pPr>
      <a:lvl5pPr marL="467989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5pPr>
      <a:lvl6pPr marL="584987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6pPr>
      <a:lvl7pPr marL="7019849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7pPr>
      <a:lvl8pPr marL="8189824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8pPr>
      <a:lvl9pPr marL="9359798" algn="l" defTabSz="2339950" rtl="0" eaLnBrk="1" latinLnBrk="0" hangingPunct="1">
        <a:defRPr sz="46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0F4980CC-7E25-4B8B-A93C-5A2652AF69A1}"/>
              </a:ext>
            </a:extLst>
          </p:cNvPr>
          <p:cNvSpPr/>
          <p:nvPr/>
        </p:nvSpPr>
        <p:spPr>
          <a:xfrm>
            <a:off x="834860" y="3398009"/>
            <a:ext cx="20792892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s-MX" sz="2841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		  </a:t>
            </a: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Autores</a:t>
            </a:r>
            <a:r>
              <a:rPr lang="es-MX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M.Sc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s-E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Eliezer Alemán Fernández</a:t>
            </a:r>
            <a:r>
              <a:rPr lang="es-ES" sz="36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endParaRPr lang="es-ES_tradnl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s-MX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     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*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 para la correspondencia: Correo electrónico: </a:t>
            </a:r>
            <a:r>
              <a:rPr lang="es-ES" sz="3600" u="sng" dirty="0">
                <a:solidFill>
                  <a:srgbClr val="0000CC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eliezer1975@nauta.cu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MX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      </a:t>
            </a:r>
          </a:p>
          <a:p>
            <a:pPr algn="just">
              <a:lnSpc>
                <a:spcPct val="13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	  Institución: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Universidad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Central «Marta Abreu» de Las Villas. Cuba. 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8498D296-20EF-4FB6-9BC1-7D84086E3C51}"/>
              </a:ext>
            </a:extLst>
          </p:cNvPr>
          <p:cNvSpPr txBox="1"/>
          <p:nvPr/>
        </p:nvSpPr>
        <p:spPr>
          <a:xfrm>
            <a:off x="812001" y="13262326"/>
            <a:ext cx="20815752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Materiales y </a:t>
            </a:r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métodos: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realizó una búsqueda sobre el tema entre los años 2020 y 2024; fueron consultadas las bases de datos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Medline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Pubmed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SciELO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otras revistas de acceso abierto. </a:t>
            </a:r>
            <a:endParaRPr lang="es-MX" sz="284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907068" y="25667134"/>
            <a:ext cx="20786413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Conclusiones</a:t>
            </a: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deprescripción es un procedimiento poco estudiado en Cuba; sin embargo,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debida aplicación de los métodos explícitos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sirven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apoyo para la toma decisiones y promover el uso apropiado de los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medicamentos; especialmente en adultos mayores, los cuales son los más susceptibles a sufrir efectos indeseados. </a:t>
            </a:r>
            <a:endParaRPr lang="es-ES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834860" y="15344309"/>
            <a:ext cx="20792892" cy="1032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Resultados</a:t>
            </a: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instrumentos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más empleados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identificar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MPI son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ü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riterios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Screening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Tool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Older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Person’s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Prescriptions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Screening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Tool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Alert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doctors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Right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Treatment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STOPP-START): Sociedad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Medicina Geriátrica de la Unión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Europea (última actualización 2023)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ü"/>
            </a:pP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Beers: Sociedad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Americana de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Geriatría (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última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actualización 2023)</a:t>
            </a:r>
          </a:p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Destacan también por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actualidad:</a:t>
            </a:r>
            <a:endParaRPr lang="es-ES" sz="3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v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Lista de Australia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(2024)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v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Colombia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(2023)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v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Criterios de Nueva Zelandia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(2023)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v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Lista de Malasia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(2023)</a:t>
            </a:r>
          </a:p>
          <a:p>
            <a:pPr marL="571500" indent="-571500" algn="just">
              <a:lnSpc>
                <a:spcPct val="120000"/>
              </a:lnSpc>
              <a:spcAft>
                <a:spcPts val="754"/>
              </a:spcAft>
              <a:buFont typeface="Wingdings" panose="05000000000000000000" pitchFamily="2" charset="2"/>
              <a:buChar char="v"/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Lista PRISCUS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(2023)</a:t>
            </a:r>
          </a:p>
          <a:p>
            <a:pPr algn="just">
              <a:lnSpc>
                <a:spcPct val="120000"/>
              </a:lnSpc>
              <a:spcAft>
                <a:spcPts val="754"/>
              </a:spcAft>
            </a:pP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entorno sanitario cubano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destacan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criterios de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Ortega (2021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estructurados en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listas: independiente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diagnóstico,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dependiente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diagnóstico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con interacciones farmacológicas clínicamente relevantes. .</a:t>
            </a:r>
            <a:endParaRPr lang="es-ES" sz="3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1677424" y="2001768"/>
            <a:ext cx="20059635" cy="73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s-E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</a:t>
            </a:r>
            <a:r>
              <a:rPr lang="es-ES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Criterios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explícitos para la deprescripción de medicamentos en adultos mayores </a:t>
            </a:r>
            <a:endParaRPr lang="es-MX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069" y="127811"/>
            <a:ext cx="20786413" cy="153140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834860" y="6086476"/>
            <a:ext cx="2090219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s-MX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Introducción: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polifarmacia carece de una definición estandarizada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universalmente pero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concepto más aceptado es el consumo simultáneo de cinco o más medicamentos. Se considera que un medicamento es potencialmente inadecuado (MPI) cuando el riesgo de provocar efectos adversos es superior al beneficio clínico esperado de su utilización.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métodos explícitos son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instrumentos que pueden utilizarse de manera permanente durante el acto médico de la prescripción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La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revisión y deprescripción de medicamentos es un enfoque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centrado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paciente que tiene por </a:t>
            </a:r>
            <a:r>
              <a:rPr lang="es-ES" sz="3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optimizar el uso de fármacos mediante una evaluación sistemática y periódica de las terapias. </a:t>
            </a:r>
            <a:endParaRPr lang="es-ES" sz="3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endParaRPr lang="es-MX" sz="36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s-ES_tradnl" sz="3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Objetivo:</a:t>
            </a:r>
            <a:r>
              <a:rPr lang="es-ES" sz="3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3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describir los criterios explícitos más actuales para la deprescripción, como una alternativa para la optimización de la medicación en los adultos mayores.</a:t>
            </a:r>
            <a:endParaRPr lang="es-MX" sz="3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81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779</TotalTime>
  <Words>357</Words>
  <Application>Microsoft Office PowerPoint</Application>
  <PresentationFormat>Personalizado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Y ALBERTO</dc:creator>
  <cp:lastModifiedBy>Eliezer</cp:lastModifiedBy>
  <cp:revision>106</cp:revision>
  <dcterms:created xsi:type="dcterms:W3CDTF">2022-09-22T20:53:39Z</dcterms:created>
  <dcterms:modified xsi:type="dcterms:W3CDTF">2024-05-28T14:29:55Z</dcterms:modified>
</cp:coreProperties>
</file>